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d210fa7f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d210fa7f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d217f7b1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d217f7b1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217f7b1d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217f7b1d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217f7b1d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217f7b1d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217f7b1d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d217f7b1d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217f7b1d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217f7b1d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210fa7f2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d210fa7f2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210fa7f2d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210fa7f2d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d210fa7f2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d210fa7f2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d210fa7f2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d210fa7f2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210fa7f2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210fa7f2d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d210fa7f2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d210fa7f2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210fa7f2d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210fa7f2d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d210fa7f2d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d210fa7f2d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d210fa7f2d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d210fa7f2d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d210fa7f2d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d210fa7f2d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d210fa7f2d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d210fa7f2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210fa7f2d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d210fa7f2d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d210fa7f2d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d210fa7f2d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d210fa7f2d_6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d210fa7f2d_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210fa7f2d_6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d210fa7f2d_6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d210fa7f2d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d210fa7f2d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d2123fa2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d2123fa2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d210fa7f2d_6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d210fa7f2d_6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210fa7f2d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d210fa7f2d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d210fa7f2d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d210fa7f2d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210fa7f2d_6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d210fa7f2d_6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210fa7f2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210fa7f2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210fa7f2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210fa7f2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d210fa7f2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d210fa7f2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d2123fa2f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d2123fa2f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d2123fa2f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d2123fa2f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d2123fa2f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d2123fa2f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d2123fa2f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d2123fa2f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d2123fa2f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d2123fa2f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2123fa2f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2123fa2f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type="title"/>
          </p:nvPr>
        </p:nvSpPr>
        <p:spPr>
          <a:xfrm>
            <a:off x="291875" y="406900"/>
            <a:ext cx="3039600" cy="13887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chemeClr val="dk1"/>
              </a:buClr>
              <a:buSzPts val="3000"/>
              <a:buNone/>
              <a:defRPr b="1" sz="3000">
                <a:solidFill>
                  <a:srgbClr val="CC0000"/>
                </a:solidFill>
              </a:defRPr>
            </a:lvl1pPr>
            <a:lvl2pPr lvl="1" rtl="0" algn="l">
              <a:lnSpc>
                <a:spcPct val="100000"/>
              </a:lnSpc>
              <a:spcBef>
                <a:spcPts val="0"/>
              </a:spcBef>
              <a:spcAft>
                <a:spcPts val="0"/>
              </a:spcAft>
              <a:buClr>
                <a:schemeClr val="dk1"/>
              </a:buClr>
              <a:buSzPts val="3000"/>
              <a:buNone/>
              <a:defRPr b="1" sz="3000">
                <a:solidFill>
                  <a:srgbClr val="CC0000"/>
                </a:solidFill>
              </a:defRPr>
            </a:lvl2pPr>
            <a:lvl3pPr lvl="2" rtl="0" algn="l">
              <a:lnSpc>
                <a:spcPct val="100000"/>
              </a:lnSpc>
              <a:spcBef>
                <a:spcPts val="0"/>
              </a:spcBef>
              <a:spcAft>
                <a:spcPts val="0"/>
              </a:spcAft>
              <a:buClr>
                <a:schemeClr val="dk1"/>
              </a:buClr>
              <a:buSzPts val="3000"/>
              <a:buNone/>
              <a:defRPr b="1" sz="3000">
                <a:solidFill>
                  <a:srgbClr val="CC0000"/>
                </a:solidFill>
              </a:defRPr>
            </a:lvl3pPr>
            <a:lvl4pPr lvl="3" rtl="0" algn="l">
              <a:lnSpc>
                <a:spcPct val="100000"/>
              </a:lnSpc>
              <a:spcBef>
                <a:spcPts val="0"/>
              </a:spcBef>
              <a:spcAft>
                <a:spcPts val="0"/>
              </a:spcAft>
              <a:buClr>
                <a:schemeClr val="dk1"/>
              </a:buClr>
              <a:buSzPts val="3000"/>
              <a:buNone/>
              <a:defRPr b="1" sz="3000">
                <a:solidFill>
                  <a:srgbClr val="CC0000"/>
                </a:solidFill>
              </a:defRPr>
            </a:lvl4pPr>
            <a:lvl5pPr lvl="4" rtl="0" algn="l">
              <a:lnSpc>
                <a:spcPct val="100000"/>
              </a:lnSpc>
              <a:spcBef>
                <a:spcPts val="0"/>
              </a:spcBef>
              <a:spcAft>
                <a:spcPts val="0"/>
              </a:spcAft>
              <a:buClr>
                <a:schemeClr val="dk1"/>
              </a:buClr>
              <a:buSzPts val="3000"/>
              <a:buNone/>
              <a:defRPr b="1" sz="3000">
                <a:solidFill>
                  <a:srgbClr val="CC0000"/>
                </a:solidFill>
              </a:defRPr>
            </a:lvl5pPr>
            <a:lvl6pPr lvl="5" rtl="0" algn="l">
              <a:lnSpc>
                <a:spcPct val="100000"/>
              </a:lnSpc>
              <a:spcBef>
                <a:spcPts val="0"/>
              </a:spcBef>
              <a:spcAft>
                <a:spcPts val="0"/>
              </a:spcAft>
              <a:buClr>
                <a:schemeClr val="dk1"/>
              </a:buClr>
              <a:buSzPts val="3000"/>
              <a:buNone/>
              <a:defRPr b="1" sz="3000">
                <a:solidFill>
                  <a:srgbClr val="CC0000"/>
                </a:solidFill>
              </a:defRPr>
            </a:lvl6pPr>
            <a:lvl7pPr lvl="6" rtl="0" algn="l">
              <a:lnSpc>
                <a:spcPct val="100000"/>
              </a:lnSpc>
              <a:spcBef>
                <a:spcPts val="0"/>
              </a:spcBef>
              <a:spcAft>
                <a:spcPts val="0"/>
              </a:spcAft>
              <a:buClr>
                <a:schemeClr val="dk1"/>
              </a:buClr>
              <a:buSzPts val="3000"/>
              <a:buNone/>
              <a:defRPr b="1" sz="3000">
                <a:solidFill>
                  <a:srgbClr val="CC0000"/>
                </a:solidFill>
              </a:defRPr>
            </a:lvl7pPr>
            <a:lvl8pPr lvl="7" rtl="0" algn="l">
              <a:lnSpc>
                <a:spcPct val="100000"/>
              </a:lnSpc>
              <a:spcBef>
                <a:spcPts val="0"/>
              </a:spcBef>
              <a:spcAft>
                <a:spcPts val="0"/>
              </a:spcAft>
              <a:buClr>
                <a:schemeClr val="dk1"/>
              </a:buClr>
              <a:buSzPts val="3000"/>
              <a:buNone/>
              <a:defRPr b="1" sz="3000">
                <a:solidFill>
                  <a:srgbClr val="CC0000"/>
                </a:solidFill>
              </a:defRPr>
            </a:lvl8pPr>
            <a:lvl9pPr lvl="8" rtl="0" algn="l">
              <a:lnSpc>
                <a:spcPct val="100000"/>
              </a:lnSpc>
              <a:spcBef>
                <a:spcPts val="0"/>
              </a:spcBef>
              <a:spcAft>
                <a:spcPts val="0"/>
              </a:spcAft>
              <a:buClr>
                <a:schemeClr val="dk1"/>
              </a:buClr>
              <a:buSzPts val="3000"/>
              <a:buNone/>
              <a:defRPr b="1" sz="3000">
                <a:solidFill>
                  <a:srgbClr val="CC0000"/>
                </a:solidFill>
              </a:defRPr>
            </a:lvl9pPr>
          </a:lstStyle>
          <a:p/>
        </p:txBody>
      </p:sp>
      <p:sp>
        <p:nvSpPr>
          <p:cNvPr id="53" name="Google Shape;53;p13"/>
          <p:cNvSpPr txBox="1"/>
          <p:nvPr>
            <p:ph idx="1" type="body"/>
          </p:nvPr>
        </p:nvSpPr>
        <p:spPr>
          <a:xfrm>
            <a:off x="291938" y="2053718"/>
            <a:ext cx="3039600" cy="2378100"/>
          </a:xfrm>
          <a:prstGeom prst="rect">
            <a:avLst/>
          </a:prstGeom>
          <a:noFill/>
        </p:spPr>
        <p:txBody>
          <a:bodyPr anchorCtr="0" anchor="t" bIns="91425" lIns="91425" spcFirstLastPara="1" rIns="91425" wrap="square" tIns="91425">
            <a:norm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317500" lvl="1" marL="914400" rtl="0" algn="l">
              <a:lnSpc>
                <a:spcPct val="115000"/>
              </a:lnSpc>
              <a:spcBef>
                <a:spcPts val="0"/>
              </a:spcBef>
              <a:spcAft>
                <a:spcPts val="0"/>
              </a:spcAft>
              <a:buClr>
                <a:schemeClr val="dk2"/>
              </a:buClr>
              <a:buSzPts val="1400"/>
              <a:buChar char="○"/>
              <a:defRPr sz="1400">
                <a:solidFill>
                  <a:schemeClr val="dk2"/>
                </a:solidFill>
              </a:defRPr>
            </a:lvl2pPr>
            <a:lvl3pPr indent="-317500" lvl="2" marL="1371600" rtl="0" algn="l">
              <a:lnSpc>
                <a:spcPct val="115000"/>
              </a:lnSpc>
              <a:spcBef>
                <a:spcPts val="0"/>
              </a:spcBef>
              <a:spcAft>
                <a:spcPts val="0"/>
              </a:spcAft>
              <a:buClr>
                <a:schemeClr val="dk2"/>
              </a:buClr>
              <a:buSzPts val="1400"/>
              <a:buChar char="■"/>
              <a:defRPr sz="1400">
                <a:solidFill>
                  <a:schemeClr val="dk2"/>
                </a:solidFill>
              </a:defRPr>
            </a:lvl3pPr>
            <a:lvl4pPr indent="-317500" lvl="3" marL="1828800" rtl="0" algn="l">
              <a:lnSpc>
                <a:spcPct val="115000"/>
              </a:lnSpc>
              <a:spcBef>
                <a:spcPts val="0"/>
              </a:spcBef>
              <a:spcAft>
                <a:spcPts val="0"/>
              </a:spcAft>
              <a:buClr>
                <a:schemeClr val="dk2"/>
              </a:buClr>
              <a:buSzPts val="1400"/>
              <a:buChar char="●"/>
              <a:defRPr sz="1400">
                <a:solidFill>
                  <a:schemeClr val="dk2"/>
                </a:solidFill>
              </a:defRPr>
            </a:lvl4pPr>
            <a:lvl5pPr indent="-317500" lvl="4" marL="2286000" rtl="0" algn="l">
              <a:lnSpc>
                <a:spcPct val="115000"/>
              </a:lnSpc>
              <a:spcBef>
                <a:spcPts val="0"/>
              </a:spcBef>
              <a:spcAft>
                <a:spcPts val="0"/>
              </a:spcAft>
              <a:buClr>
                <a:schemeClr val="dk2"/>
              </a:buClr>
              <a:buSzPts val="1400"/>
              <a:buChar char="○"/>
              <a:defRPr sz="1400">
                <a:solidFill>
                  <a:schemeClr val="dk2"/>
                </a:solidFill>
              </a:defRPr>
            </a:lvl5pPr>
            <a:lvl6pPr indent="-317500" lvl="5" marL="2743200" rtl="0" algn="l">
              <a:lnSpc>
                <a:spcPct val="115000"/>
              </a:lnSpc>
              <a:spcBef>
                <a:spcPts val="0"/>
              </a:spcBef>
              <a:spcAft>
                <a:spcPts val="0"/>
              </a:spcAft>
              <a:buClr>
                <a:schemeClr val="dk2"/>
              </a:buClr>
              <a:buSzPts val="1400"/>
              <a:buChar char="■"/>
              <a:defRPr sz="1400">
                <a:solidFill>
                  <a:schemeClr val="dk2"/>
                </a:solidFill>
              </a:defRPr>
            </a:lvl6pPr>
            <a:lvl7pPr indent="-317500" lvl="6" marL="3200400" rtl="0" algn="l">
              <a:lnSpc>
                <a:spcPct val="115000"/>
              </a:lnSpc>
              <a:spcBef>
                <a:spcPts val="0"/>
              </a:spcBef>
              <a:spcAft>
                <a:spcPts val="0"/>
              </a:spcAft>
              <a:buClr>
                <a:schemeClr val="dk2"/>
              </a:buClr>
              <a:buSzPts val="1400"/>
              <a:buChar char="●"/>
              <a:defRPr sz="1400">
                <a:solidFill>
                  <a:schemeClr val="dk2"/>
                </a:solidFill>
              </a:defRPr>
            </a:lvl7pPr>
            <a:lvl8pPr indent="-317500" lvl="7" marL="3657600" rtl="0" algn="l">
              <a:lnSpc>
                <a:spcPct val="115000"/>
              </a:lnSpc>
              <a:spcBef>
                <a:spcPts val="0"/>
              </a:spcBef>
              <a:spcAft>
                <a:spcPts val="0"/>
              </a:spcAft>
              <a:buClr>
                <a:schemeClr val="dk2"/>
              </a:buClr>
              <a:buSzPts val="1400"/>
              <a:buChar char="○"/>
              <a:defRPr sz="1400">
                <a:solidFill>
                  <a:schemeClr val="dk2"/>
                </a:solidFill>
              </a:defRPr>
            </a:lvl8pPr>
            <a:lvl9pPr indent="-317500" lvl="8" marL="4114800" rtl="0" algn="l">
              <a:lnSpc>
                <a:spcPct val="115000"/>
              </a:lnSpc>
              <a:spcBef>
                <a:spcPts val="0"/>
              </a:spcBef>
              <a:spcAft>
                <a:spcPts val="0"/>
              </a:spcAft>
              <a:buClr>
                <a:schemeClr val="dk2"/>
              </a:buClr>
              <a:buSzPts val="1400"/>
              <a:buChar char="■"/>
              <a:defRPr sz="1400">
                <a:solidFill>
                  <a:schemeClr val="dk2"/>
                </a:solidFill>
              </a:defRPr>
            </a:lvl9pPr>
          </a:lstStyle>
          <a:p/>
        </p:txBody>
      </p:sp>
      <p:sp>
        <p:nvSpPr>
          <p:cNvPr id="54" name="Google Shape;54;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ctrTitle"/>
          </p:nvPr>
        </p:nvSpPr>
        <p:spPr>
          <a:xfrm>
            <a:off x="1416900" y="1953300"/>
            <a:ext cx="6310200" cy="123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400">
                <a:latin typeface="Times New Roman"/>
                <a:ea typeface="Times New Roman"/>
                <a:cs typeface="Times New Roman"/>
                <a:sym typeface="Times New Roman"/>
              </a:rPr>
              <a:t>Smart Automation Controller </a:t>
            </a:r>
            <a:endParaRPr sz="3400">
              <a:latin typeface="Times New Roman"/>
              <a:ea typeface="Times New Roman"/>
              <a:cs typeface="Times New Roman"/>
              <a:sym typeface="Times New Roman"/>
            </a:endParaRPr>
          </a:p>
          <a:p>
            <a:pPr indent="0" lvl="0" marL="0" rtl="0" algn="ctr">
              <a:spcBef>
                <a:spcPts val="0"/>
              </a:spcBef>
              <a:spcAft>
                <a:spcPts val="0"/>
              </a:spcAft>
              <a:buNone/>
            </a:pPr>
            <a:r>
              <a:rPr lang="en" sz="3400">
                <a:latin typeface="Times New Roman"/>
                <a:ea typeface="Times New Roman"/>
                <a:cs typeface="Times New Roman"/>
                <a:sym typeface="Times New Roman"/>
              </a:rPr>
              <a:t>for Precision Agriculture</a:t>
            </a:r>
            <a:endParaRPr sz="3400">
              <a:latin typeface="Times New Roman"/>
              <a:ea typeface="Times New Roman"/>
              <a:cs typeface="Times New Roman"/>
              <a:sym typeface="Times New Roman"/>
            </a:endParaRPr>
          </a:p>
        </p:txBody>
      </p:sp>
      <p:sp>
        <p:nvSpPr>
          <p:cNvPr id="60" name="Google Shape;60;p14"/>
          <p:cNvSpPr txBox="1"/>
          <p:nvPr>
            <p:ph idx="1" type="subTitle"/>
          </p:nvPr>
        </p:nvSpPr>
        <p:spPr>
          <a:xfrm>
            <a:off x="364800" y="4544050"/>
            <a:ext cx="8520600" cy="599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300">
                <a:solidFill>
                  <a:srgbClr val="666666"/>
                </a:solidFill>
                <a:latin typeface="Times New Roman"/>
                <a:ea typeface="Times New Roman"/>
                <a:cs typeface="Times New Roman"/>
                <a:sym typeface="Times New Roman"/>
              </a:rPr>
              <a:t>Design Discussion</a:t>
            </a:r>
            <a:endParaRPr sz="1200">
              <a:solidFill>
                <a:schemeClr val="dk1"/>
              </a:solidFill>
              <a:latin typeface="Times New Roman"/>
              <a:ea typeface="Times New Roman"/>
              <a:cs typeface="Times New Roman"/>
              <a:sym typeface="Times New Roman"/>
            </a:endParaRPr>
          </a:p>
        </p:txBody>
      </p:sp>
      <p:pic>
        <p:nvPicPr>
          <p:cNvPr id="61" name="Google Shape;61;p14"/>
          <p:cNvPicPr preferRelativeResize="0"/>
          <p:nvPr/>
        </p:nvPicPr>
        <p:blipFill rotWithShape="1">
          <a:blip r:embed="rId3">
            <a:alphaModFix/>
          </a:blip>
          <a:srcRect b="20466" l="0" r="0" t="21074"/>
          <a:stretch/>
        </p:blipFill>
        <p:spPr>
          <a:xfrm>
            <a:off x="3190875" y="203475"/>
            <a:ext cx="2762250" cy="114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291875" y="406900"/>
            <a:ext cx="3039600" cy="6156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b="0" lang="en" sz="2800">
                <a:latin typeface="Times New Roman"/>
                <a:ea typeface="Times New Roman"/>
                <a:cs typeface="Times New Roman"/>
                <a:sym typeface="Times New Roman"/>
              </a:rPr>
              <a:t>Model architectures</a:t>
            </a:r>
            <a:endParaRPr b="0" sz="2800">
              <a:latin typeface="Times New Roman"/>
              <a:ea typeface="Times New Roman"/>
              <a:cs typeface="Times New Roman"/>
              <a:sym typeface="Times New Roman"/>
            </a:endParaRPr>
          </a:p>
        </p:txBody>
      </p:sp>
      <p:sp>
        <p:nvSpPr>
          <p:cNvPr id="126" name="Google Shape;126;p23"/>
          <p:cNvSpPr txBox="1"/>
          <p:nvPr>
            <p:ph idx="1" type="body"/>
          </p:nvPr>
        </p:nvSpPr>
        <p:spPr>
          <a:xfrm>
            <a:off x="291950" y="1184349"/>
            <a:ext cx="3039600" cy="357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Alexnet</a:t>
            </a:r>
            <a:endParaRPr sz="1800">
              <a:latin typeface="Times New Roman"/>
              <a:ea typeface="Times New Roman"/>
              <a:cs typeface="Times New Roman"/>
              <a:sym typeface="Times New Roman"/>
            </a:endParaRPr>
          </a:p>
          <a:p>
            <a:pPr indent="0" lvl="0" marL="0" rtl="0" algn="l">
              <a:spcBef>
                <a:spcPts val="1600"/>
              </a:spcBef>
              <a:spcAft>
                <a:spcPts val="0"/>
              </a:spcAft>
              <a:buNone/>
            </a:pPr>
            <a:r>
              <a:rPr lang="en" sz="1800">
                <a:latin typeface="Times New Roman"/>
                <a:ea typeface="Times New Roman"/>
                <a:cs typeface="Times New Roman"/>
                <a:sym typeface="Times New Roman"/>
              </a:rPr>
              <a:t>Which depends on standard convolution.</a:t>
            </a:r>
            <a:endParaRPr sz="1800">
              <a:latin typeface="Times New Roman"/>
              <a:ea typeface="Times New Roman"/>
              <a:cs typeface="Times New Roman"/>
              <a:sym typeface="Times New Roman"/>
            </a:endParaRPr>
          </a:p>
          <a:p>
            <a:pPr indent="0" lvl="0" marL="0" rtl="0" algn="l">
              <a:spcBef>
                <a:spcPts val="1600"/>
              </a:spcBef>
              <a:spcAft>
                <a:spcPts val="0"/>
              </a:spcAft>
              <a:buNone/>
            </a:pPr>
            <a:r>
              <a:t/>
            </a:r>
            <a:endParaRPr sz="1800">
              <a:latin typeface="Times New Roman"/>
              <a:ea typeface="Times New Roman"/>
              <a:cs typeface="Times New Roman"/>
              <a:sym typeface="Times New Roman"/>
            </a:endParaRPr>
          </a:p>
          <a:p>
            <a:pPr indent="0" lvl="0" marL="0" rtl="0" algn="l">
              <a:spcBef>
                <a:spcPts val="1600"/>
              </a:spcBef>
              <a:spcAft>
                <a:spcPts val="0"/>
              </a:spcAft>
              <a:buNone/>
            </a:pPr>
            <a:r>
              <a:rPr lang="en" sz="1800">
                <a:latin typeface="Times New Roman"/>
                <a:ea typeface="Times New Roman"/>
                <a:cs typeface="Times New Roman"/>
                <a:sym typeface="Times New Roman"/>
              </a:rPr>
              <a:t>Mobilenet</a:t>
            </a:r>
            <a:endParaRPr sz="1800">
              <a:latin typeface="Times New Roman"/>
              <a:ea typeface="Times New Roman"/>
              <a:cs typeface="Times New Roman"/>
              <a:sym typeface="Times New Roman"/>
            </a:endParaRPr>
          </a:p>
          <a:p>
            <a:pPr indent="0" lvl="0" marL="0" rtl="0" algn="l">
              <a:spcBef>
                <a:spcPts val="1600"/>
              </a:spcBef>
              <a:spcAft>
                <a:spcPts val="1600"/>
              </a:spcAft>
              <a:buNone/>
            </a:pPr>
            <a:r>
              <a:rPr lang="en" sz="1800">
                <a:latin typeface="Times New Roman"/>
                <a:ea typeface="Times New Roman"/>
                <a:cs typeface="Times New Roman"/>
                <a:sym typeface="Times New Roman"/>
              </a:rPr>
              <a:t>Which depends on depthwise convolution</a:t>
            </a:r>
            <a:endParaRPr sz="1800">
              <a:latin typeface="Times New Roman"/>
              <a:ea typeface="Times New Roman"/>
              <a:cs typeface="Times New Roman"/>
              <a:sym typeface="Times New Roman"/>
            </a:endParaRPr>
          </a:p>
        </p:txBody>
      </p:sp>
      <p:pic>
        <p:nvPicPr>
          <p:cNvPr id="127" name="Google Shape;127;p23"/>
          <p:cNvPicPr preferRelativeResize="0"/>
          <p:nvPr/>
        </p:nvPicPr>
        <p:blipFill>
          <a:blip r:embed="rId3">
            <a:alphaModFix/>
          </a:blip>
          <a:stretch>
            <a:fillRect/>
          </a:stretch>
        </p:blipFill>
        <p:spPr>
          <a:xfrm>
            <a:off x="4026825" y="373050"/>
            <a:ext cx="4536150" cy="2198700"/>
          </a:xfrm>
          <a:prstGeom prst="rect">
            <a:avLst/>
          </a:prstGeom>
          <a:noFill/>
          <a:ln>
            <a:noFill/>
          </a:ln>
        </p:spPr>
      </p:pic>
      <p:pic>
        <p:nvPicPr>
          <p:cNvPr id="128" name="Google Shape;128;p23"/>
          <p:cNvPicPr preferRelativeResize="0"/>
          <p:nvPr/>
        </p:nvPicPr>
        <p:blipFill>
          <a:blip r:embed="rId4">
            <a:alphaModFix/>
          </a:blip>
          <a:stretch>
            <a:fillRect/>
          </a:stretch>
        </p:blipFill>
        <p:spPr>
          <a:xfrm>
            <a:off x="4184725" y="2854750"/>
            <a:ext cx="4466724" cy="2085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291875" y="225600"/>
            <a:ext cx="3039600" cy="10467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b="0" lang="en" sz="2800">
                <a:latin typeface="Times New Roman"/>
                <a:ea typeface="Times New Roman"/>
                <a:cs typeface="Times New Roman"/>
                <a:sym typeface="Times New Roman"/>
              </a:rPr>
              <a:t>Standard </a:t>
            </a:r>
            <a:r>
              <a:rPr b="0" lang="en" sz="2800">
                <a:latin typeface="Times New Roman"/>
                <a:ea typeface="Times New Roman"/>
                <a:cs typeface="Times New Roman"/>
                <a:sym typeface="Times New Roman"/>
              </a:rPr>
              <a:t>convolution</a:t>
            </a:r>
            <a:endParaRPr b="0" sz="2600">
              <a:latin typeface="Times New Roman"/>
              <a:ea typeface="Times New Roman"/>
              <a:cs typeface="Times New Roman"/>
              <a:sym typeface="Times New Roman"/>
            </a:endParaRPr>
          </a:p>
        </p:txBody>
      </p:sp>
      <p:sp>
        <p:nvSpPr>
          <p:cNvPr id="134" name="Google Shape;134;p24"/>
          <p:cNvSpPr txBox="1"/>
          <p:nvPr>
            <p:ph idx="1" type="body"/>
          </p:nvPr>
        </p:nvSpPr>
        <p:spPr>
          <a:xfrm>
            <a:off x="291950" y="1658101"/>
            <a:ext cx="3039600" cy="2773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latin typeface="Times New Roman"/>
                <a:ea typeface="Times New Roman"/>
                <a:cs typeface="Times New Roman"/>
                <a:sym typeface="Times New Roman"/>
              </a:rPr>
              <a:t>It </a:t>
            </a:r>
            <a:r>
              <a:rPr lang="en">
                <a:latin typeface="Times New Roman"/>
                <a:ea typeface="Times New Roman"/>
                <a:cs typeface="Times New Roman"/>
                <a:sym typeface="Times New Roman"/>
              </a:rPr>
              <a:t>works by filtering features using convolutional kernels and then combining them to create new representations.</a:t>
            </a:r>
            <a:endParaRPr>
              <a:latin typeface="Times New Roman"/>
              <a:ea typeface="Times New Roman"/>
              <a:cs typeface="Times New Roman"/>
              <a:sym typeface="Times New Roman"/>
            </a:endParaRPr>
          </a:p>
          <a:p>
            <a:pPr indent="0" lvl="0" marL="0" rtl="0" algn="l">
              <a:spcBef>
                <a:spcPts val="1600"/>
              </a:spcBef>
              <a:spcAft>
                <a:spcPts val="0"/>
              </a:spcAft>
              <a:buNone/>
            </a:pPr>
            <a:r>
              <a:rPr lang="en">
                <a:latin typeface="Times New Roman"/>
                <a:ea typeface="Times New Roman"/>
                <a:cs typeface="Times New Roman"/>
                <a:sym typeface="Times New Roman"/>
              </a:rPr>
              <a:t>Complexity of Standard convolution operation:</a:t>
            </a:r>
            <a:endParaRPr>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600"/>
              </a:spcAft>
              <a:buNone/>
            </a:pPr>
            <a:r>
              <a:t/>
            </a:r>
            <a:endParaRPr/>
          </a:p>
        </p:txBody>
      </p:sp>
      <p:pic>
        <p:nvPicPr>
          <p:cNvPr id="135" name="Google Shape;135;p24"/>
          <p:cNvPicPr preferRelativeResize="0"/>
          <p:nvPr/>
        </p:nvPicPr>
        <p:blipFill>
          <a:blip r:embed="rId3">
            <a:alphaModFix/>
          </a:blip>
          <a:stretch>
            <a:fillRect/>
          </a:stretch>
        </p:blipFill>
        <p:spPr>
          <a:xfrm>
            <a:off x="4942000" y="50875"/>
            <a:ext cx="4081676" cy="5024951"/>
          </a:xfrm>
          <a:prstGeom prst="rect">
            <a:avLst/>
          </a:prstGeom>
          <a:noFill/>
          <a:ln>
            <a:noFill/>
          </a:ln>
        </p:spPr>
      </p:pic>
      <p:pic>
        <p:nvPicPr>
          <p:cNvPr id="136" name="Google Shape;136;p24"/>
          <p:cNvPicPr preferRelativeResize="0"/>
          <p:nvPr/>
        </p:nvPicPr>
        <p:blipFill rotWithShape="1">
          <a:blip r:embed="rId4">
            <a:alphaModFix/>
          </a:blip>
          <a:srcRect b="0" l="0" r="7355" t="51904"/>
          <a:stretch/>
        </p:blipFill>
        <p:spPr>
          <a:xfrm>
            <a:off x="346300" y="3830825"/>
            <a:ext cx="4175549" cy="447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291875" y="383500"/>
            <a:ext cx="3039600" cy="102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0" lang="en" sz="2820">
                <a:latin typeface="Times New Roman"/>
                <a:ea typeface="Times New Roman"/>
                <a:cs typeface="Times New Roman"/>
                <a:sym typeface="Times New Roman"/>
              </a:rPr>
              <a:t>Depthwise convolution </a:t>
            </a:r>
            <a:endParaRPr b="0" sz="2820">
              <a:latin typeface="Times New Roman"/>
              <a:ea typeface="Times New Roman"/>
              <a:cs typeface="Times New Roman"/>
              <a:sym typeface="Times New Roman"/>
            </a:endParaRPr>
          </a:p>
        </p:txBody>
      </p:sp>
      <p:sp>
        <p:nvSpPr>
          <p:cNvPr id="142" name="Google Shape;142;p25"/>
          <p:cNvSpPr txBox="1"/>
          <p:nvPr>
            <p:ph idx="1" type="body"/>
          </p:nvPr>
        </p:nvSpPr>
        <p:spPr>
          <a:xfrm>
            <a:off x="291950" y="1479925"/>
            <a:ext cx="3909900" cy="29520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Clr>
                <a:schemeClr val="dk1"/>
              </a:buClr>
              <a:buSzPts val="1100"/>
              <a:buFont typeface="Arial"/>
              <a:buNone/>
            </a:pPr>
            <a:r>
              <a:rPr lang="en">
                <a:latin typeface="Times New Roman"/>
                <a:ea typeface="Times New Roman"/>
                <a:cs typeface="Times New Roman"/>
                <a:sym typeface="Times New Roman"/>
              </a:rPr>
              <a:t>The depthwise convolution used by MobileNets imposes singular kernels to each image depth, followed by a batch normalization and a ReLU block. The depthwise convolution's outputs are then combined using a 1x1 convolution by the pointwise convolution.</a:t>
            </a:r>
            <a:endParaRPr>
              <a:latin typeface="Times New Roman"/>
              <a:ea typeface="Times New Roman"/>
              <a:cs typeface="Times New Roman"/>
              <a:sym typeface="Times New Roman"/>
            </a:endParaRPr>
          </a:p>
          <a:p>
            <a:pPr indent="0" lvl="0" marL="0" rtl="0" algn="l">
              <a:spcBef>
                <a:spcPts val="2800"/>
              </a:spcBef>
              <a:spcAft>
                <a:spcPts val="0"/>
              </a:spcAft>
              <a:buNone/>
            </a:pPr>
            <a:r>
              <a:t/>
            </a:r>
            <a:endParaRPr/>
          </a:p>
          <a:p>
            <a:pPr indent="0" lvl="0" marL="0" rtl="0" algn="l">
              <a:spcBef>
                <a:spcPts val="1600"/>
              </a:spcBef>
              <a:spcAft>
                <a:spcPts val="1600"/>
              </a:spcAft>
              <a:buNone/>
            </a:pPr>
            <a:r>
              <a:rPr lang="en">
                <a:latin typeface="Times New Roman"/>
                <a:ea typeface="Times New Roman"/>
                <a:cs typeface="Times New Roman"/>
                <a:sym typeface="Times New Roman"/>
              </a:rPr>
              <a:t>Complexity of Depthwise convolution:</a:t>
            </a:r>
            <a:endParaRPr>
              <a:latin typeface="Times New Roman"/>
              <a:ea typeface="Times New Roman"/>
              <a:cs typeface="Times New Roman"/>
              <a:sym typeface="Times New Roman"/>
            </a:endParaRPr>
          </a:p>
        </p:txBody>
      </p:sp>
      <p:pic>
        <p:nvPicPr>
          <p:cNvPr id="143" name="Google Shape;143;p25"/>
          <p:cNvPicPr preferRelativeResize="0"/>
          <p:nvPr/>
        </p:nvPicPr>
        <p:blipFill>
          <a:blip r:embed="rId3">
            <a:alphaModFix/>
          </a:blip>
          <a:stretch>
            <a:fillRect/>
          </a:stretch>
        </p:blipFill>
        <p:spPr>
          <a:xfrm>
            <a:off x="4201850" y="1547025"/>
            <a:ext cx="4677749" cy="1748925"/>
          </a:xfrm>
          <a:prstGeom prst="rect">
            <a:avLst/>
          </a:prstGeom>
          <a:noFill/>
          <a:ln>
            <a:noFill/>
          </a:ln>
        </p:spPr>
      </p:pic>
      <p:pic>
        <p:nvPicPr>
          <p:cNvPr id="144" name="Google Shape;144;p25"/>
          <p:cNvPicPr preferRelativeResize="0"/>
          <p:nvPr/>
        </p:nvPicPr>
        <p:blipFill>
          <a:blip r:embed="rId4">
            <a:alphaModFix/>
          </a:blip>
          <a:stretch>
            <a:fillRect/>
          </a:stretch>
        </p:blipFill>
        <p:spPr>
          <a:xfrm>
            <a:off x="291950" y="4262700"/>
            <a:ext cx="3268150" cy="655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291875" y="217325"/>
            <a:ext cx="3039600" cy="1107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 sz="2800">
                <a:latin typeface="Times New Roman"/>
                <a:ea typeface="Times New Roman"/>
                <a:cs typeface="Times New Roman"/>
                <a:sym typeface="Times New Roman"/>
              </a:rPr>
              <a:t>Pointwise convolution </a:t>
            </a:r>
            <a:endParaRPr b="0" sz="2800">
              <a:latin typeface="Times New Roman"/>
              <a:ea typeface="Times New Roman"/>
              <a:cs typeface="Times New Roman"/>
              <a:sym typeface="Times New Roman"/>
            </a:endParaRPr>
          </a:p>
        </p:txBody>
      </p:sp>
      <p:sp>
        <p:nvSpPr>
          <p:cNvPr id="150" name="Google Shape;150;p26"/>
          <p:cNvSpPr txBox="1"/>
          <p:nvPr>
            <p:ph idx="1" type="body"/>
          </p:nvPr>
        </p:nvSpPr>
        <p:spPr>
          <a:xfrm>
            <a:off x="291950" y="1366075"/>
            <a:ext cx="4903200" cy="34359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a:solidFill>
                  <a:schemeClr val="dk1"/>
                </a:solidFill>
                <a:latin typeface="Times New Roman"/>
                <a:ea typeface="Times New Roman"/>
                <a:cs typeface="Times New Roman"/>
                <a:sym typeface="Times New Roman"/>
              </a:rPr>
              <a:t>The depthwise convolution's outputs are then combined using a 1x1 convolution by the pointwise convolution to combine the maps.</a:t>
            </a:r>
            <a:endParaRPr sz="2000">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Complexity of Depthwise Convolution + Pointwise convolution:</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
                <a:latin typeface="Times New Roman"/>
                <a:ea typeface="Times New Roman"/>
                <a:cs typeface="Times New Roman"/>
                <a:sym typeface="Times New Roman"/>
              </a:rPr>
              <a:t>Depthwise separable convolution over standard convolution complexity reduction:</a:t>
            </a:r>
            <a:endParaRPr>
              <a:latin typeface="Times New Roman"/>
              <a:ea typeface="Times New Roman"/>
              <a:cs typeface="Times New Roman"/>
              <a:sym typeface="Times New Roman"/>
            </a:endParaRPr>
          </a:p>
          <a:p>
            <a:pPr indent="0" lvl="0" marL="0" rtl="0" algn="l">
              <a:spcBef>
                <a:spcPts val="1200"/>
              </a:spcBef>
              <a:spcAft>
                <a:spcPts val="1600"/>
              </a:spcAft>
              <a:buNone/>
            </a:pPr>
            <a:r>
              <a:t/>
            </a:r>
            <a:endParaRPr/>
          </a:p>
        </p:txBody>
      </p:sp>
      <p:pic>
        <p:nvPicPr>
          <p:cNvPr id="151" name="Google Shape;151;p26"/>
          <p:cNvPicPr preferRelativeResize="0"/>
          <p:nvPr/>
        </p:nvPicPr>
        <p:blipFill>
          <a:blip r:embed="rId3">
            <a:alphaModFix/>
          </a:blip>
          <a:stretch>
            <a:fillRect/>
          </a:stretch>
        </p:blipFill>
        <p:spPr>
          <a:xfrm>
            <a:off x="5620393" y="2624350"/>
            <a:ext cx="3166032" cy="2259424"/>
          </a:xfrm>
          <a:prstGeom prst="rect">
            <a:avLst/>
          </a:prstGeom>
          <a:noFill/>
          <a:ln>
            <a:noFill/>
          </a:ln>
        </p:spPr>
      </p:pic>
      <p:pic>
        <p:nvPicPr>
          <p:cNvPr id="152" name="Google Shape;152;p26"/>
          <p:cNvPicPr preferRelativeResize="0"/>
          <p:nvPr/>
        </p:nvPicPr>
        <p:blipFill>
          <a:blip r:embed="rId4">
            <a:alphaModFix/>
          </a:blip>
          <a:stretch>
            <a:fillRect/>
          </a:stretch>
        </p:blipFill>
        <p:spPr>
          <a:xfrm>
            <a:off x="5746825" y="77125"/>
            <a:ext cx="3039599" cy="2397434"/>
          </a:xfrm>
          <a:prstGeom prst="rect">
            <a:avLst/>
          </a:prstGeom>
          <a:noFill/>
          <a:ln>
            <a:noFill/>
          </a:ln>
        </p:spPr>
      </p:pic>
      <p:pic>
        <p:nvPicPr>
          <p:cNvPr id="153" name="Google Shape;153;p26"/>
          <p:cNvPicPr preferRelativeResize="0"/>
          <p:nvPr/>
        </p:nvPicPr>
        <p:blipFill>
          <a:blip r:embed="rId5">
            <a:alphaModFix/>
          </a:blip>
          <a:stretch>
            <a:fillRect/>
          </a:stretch>
        </p:blipFill>
        <p:spPr>
          <a:xfrm>
            <a:off x="1115375" y="3051943"/>
            <a:ext cx="2609850" cy="295275"/>
          </a:xfrm>
          <a:prstGeom prst="rect">
            <a:avLst/>
          </a:prstGeom>
          <a:noFill/>
          <a:ln>
            <a:noFill/>
          </a:ln>
        </p:spPr>
      </p:pic>
      <p:pic>
        <p:nvPicPr>
          <p:cNvPr id="154" name="Google Shape;154;p26"/>
          <p:cNvPicPr preferRelativeResize="0"/>
          <p:nvPr/>
        </p:nvPicPr>
        <p:blipFill rotWithShape="1">
          <a:blip r:embed="rId6">
            <a:alphaModFix/>
          </a:blip>
          <a:srcRect b="-149850" l="-8060" r="8060" t="149850"/>
          <a:stretch/>
        </p:blipFill>
        <p:spPr>
          <a:xfrm>
            <a:off x="82725" y="3171275"/>
            <a:ext cx="6993351" cy="1972225"/>
          </a:xfrm>
          <a:prstGeom prst="rect">
            <a:avLst/>
          </a:prstGeom>
          <a:noFill/>
          <a:ln>
            <a:noFill/>
          </a:ln>
        </p:spPr>
      </p:pic>
      <p:pic>
        <p:nvPicPr>
          <p:cNvPr id="155" name="Google Shape;155;p26"/>
          <p:cNvPicPr preferRelativeResize="0"/>
          <p:nvPr/>
        </p:nvPicPr>
        <p:blipFill>
          <a:blip r:embed="rId7">
            <a:alphaModFix/>
          </a:blip>
          <a:stretch>
            <a:fillRect/>
          </a:stretch>
        </p:blipFill>
        <p:spPr>
          <a:xfrm>
            <a:off x="341175" y="4156225"/>
            <a:ext cx="3684276" cy="1039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291875" y="406900"/>
            <a:ext cx="3039600" cy="1149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 sz="2800">
                <a:latin typeface="Times New Roman"/>
                <a:ea typeface="Times New Roman"/>
                <a:cs typeface="Times New Roman"/>
                <a:sym typeface="Times New Roman"/>
              </a:rPr>
              <a:t>Mobilenet’s hyperparamaters</a:t>
            </a:r>
            <a:endParaRPr b="0" sz="2800">
              <a:latin typeface="Times New Roman"/>
              <a:ea typeface="Times New Roman"/>
              <a:cs typeface="Times New Roman"/>
              <a:sym typeface="Times New Roman"/>
            </a:endParaRPr>
          </a:p>
        </p:txBody>
      </p:sp>
      <p:sp>
        <p:nvSpPr>
          <p:cNvPr id="161" name="Google Shape;161;p27"/>
          <p:cNvSpPr txBox="1"/>
          <p:nvPr>
            <p:ph idx="1" type="body"/>
          </p:nvPr>
        </p:nvSpPr>
        <p:spPr>
          <a:xfrm>
            <a:off x="291950" y="1676550"/>
            <a:ext cx="8494500" cy="27552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en">
                <a:latin typeface="Times New Roman"/>
                <a:ea typeface="Times New Roman"/>
                <a:cs typeface="Times New Roman"/>
                <a:sym typeface="Times New Roman"/>
              </a:rPr>
              <a:t>Shown below is the depthwise separable computational complexity, appended on to it is α (width multiplayer) and ρ ( resolution multiplier). These variables can fundamentally reduce computational cost and resolution of parameters. Both are used in our own Mobilenet implementations.</a:t>
            </a:r>
            <a:endParaRPr>
              <a:latin typeface="Times New Roman"/>
              <a:ea typeface="Times New Roman"/>
              <a:cs typeface="Times New Roman"/>
              <a:sym typeface="Times New Roman"/>
            </a:endParaRPr>
          </a:p>
          <a:p>
            <a:pPr indent="0" lvl="0" marL="0" rtl="0" algn="l">
              <a:spcBef>
                <a:spcPts val="1200"/>
              </a:spcBef>
              <a:spcAft>
                <a:spcPts val="1600"/>
              </a:spcAft>
              <a:buNone/>
            </a:pPr>
            <a:r>
              <a:t/>
            </a:r>
            <a:endParaRPr/>
          </a:p>
        </p:txBody>
      </p:sp>
      <p:pic>
        <p:nvPicPr>
          <p:cNvPr id="162" name="Google Shape;162;p27"/>
          <p:cNvPicPr preferRelativeResize="0"/>
          <p:nvPr/>
        </p:nvPicPr>
        <p:blipFill>
          <a:blip r:embed="rId3">
            <a:alphaModFix/>
          </a:blip>
          <a:stretch>
            <a:fillRect/>
          </a:stretch>
        </p:blipFill>
        <p:spPr>
          <a:xfrm>
            <a:off x="427475" y="3193374"/>
            <a:ext cx="8019801" cy="826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Model - Architectures</a:t>
            </a:r>
            <a:endParaRPr>
              <a:solidFill>
                <a:srgbClr val="CC0000"/>
              </a:solidFill>
              <a:latin typeface="Times New Roman"/>
              <a:ea typeface="Times New Roman"/>
              <a:cs typeface="Times New Roman"/>
              <a:sym typeface="Times New Roman"/>
            </a:endParaRPr>
          </a:p>
        </p:txBody>
      </p:sp>
      <p:sp>
        <p:nvSpPr>
          <p:cNvPr id="168" name="Google Shape;16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400">
                <a:latin typeface="Times New Roman"/>
                <a:ea typeface="Times New Roman"/>
                <a:cs typeface="Times New Roman"/>
                <a:sym typeface="Times New Roman"/>
              </a:rPr>
              <a:t>Alexnet</a:t>
            </a:r>
            <a:endParaRPr b="1" sz="1400">
              <a:latin typeface="Times New Roman"/>
              <a:ea typeface="Times New Roman"/>
              <a:cs typeface="Times New Roman"/>
              <a:sym typeface="Times New Roman"/>
            </a:endParaRPr>
          </a:p>
          <a:p>
            <a:pPr indent="-317500" lvl="0" marL="457200" rtl="0" algn="l">
              <a:lnSpc>
                <a:spcPct val="115000"/>
              </a:lnSpc>
              <a:spcBef>
                <a:spcPts val="1400"/>
              </a:spcBef>
              <a:spcAft>
                <a:spcPts val="0"/>
              </a:spcAft>
              <a:buSzPts val="1400"/>
              <a:buFont typeface="Times New Roman"/>
              <a:buAutoNum type="arabicPeriod"/>
            </a:pPr>
            <a:r>
              <a:rPr lang="en" sz="1400">
                <a:latin typeface="Times New Roman"/>
                <a:ea typeface="Times New Roman"/>
                <a:cs typeface="Times New Roman"/>
                <a:sym typeface="Times New Roman"/>
              </a:rPr>
              <a:t>224x224</a:t>
            </a:r>
            <a:endParaRPr sz="1400">
              <a:latin typeface="Times New Roman"/>
              <a:ea typeface="Times New Roman"/>
              <a:cs typeface="Times New Roman"/>
              <a:sym typeface="Times New Roman"/>
            </a:endParaRPr>
          </a:p>
          <a:p>
            <a:pPr indent="-317500" lvl="0" marL="457200" rtl="0" algn="l">
              <a:lnSpc>
                <a:spcPct val="115000"/>
              </a:lnSpc>
              <a:spcBef>
                <a:spcPts val="1400"/>
              </a:spcBef>
              <a:spcAft>
                <a:spcPts val="0"/>
              </a:spcAft>
              <a:buSzPts val="1400"/>
              <a:buFont typeface="Times New Roman"/>
              <a:buAutoNum type="arabicPeriod"/>
            </a:pPr>
            <a:r>
              <a:rPr lang="en" sz="1400">
                <a:latin typeface="Times New Roman"/>
                <a:ea typeface="Times New Roman"/>
                <a:cs typeface="Times New Roman"/>
                <a:sym typeface="Times New Roman"/>
              </a:rPr>
              <a:t>128x128</a:t>
            </a:r>
            <a:endParaRPr sz="1400">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t/>
            </a:r>
            <a:endParaRPr b="1" sz="1400">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b="1" lang="en" sz="1400">
                <a:latin typeface="Times New Roman"/>
                <a:ea typeface="Times New Roman"/>
                <a:cs typeface="Times New Roman"/>
                <a:sym typeface="Times New Roman"/>
              </a:rPr>
              <a:t>MobileNet</a:t>
            </a:r>
            <a:endParaRPr b="1" sz="1400">
              <a:latin typeface="Times New Roman"/>
              <a:ea typeface="Times New Roman"/>
              <a:cs typeface="Times New Roman"/>
              <a:sym typeface="Times New Roman"/>
            </a:endParaRPr>
          </a:p>
          <a:p>
            <a:pPr indent="-317500" lvl="0" marL="457200" rtl="0" algn="l">
              <a:lnSpc>
                <a:spcPct val="115000"/>
              </a:lnSpc>
              <a:spcBef>
                <a:spcPts val="1400"/>
              </a:spcBef>
              <a:spcAft>
                <a:spcPts val="0"/>
              </a:spcAft>
              <a:buSzPts val="1400"/>
              <a:buFont typeface="Times New Roman"/>
              <a:buAutoNum type="arabicPeriod"/>
            </a:pPr>
            <a:r>
              <a:rPr lang="en" sz="1400">
                <a:latin typeface="Times New Roman"/>
                <a:ea typeface="Times New Roman"/>
                <a:cs typeface="Times New Roman"/>
                <a:sym typeface="Times New Roman"/>
              </a:rPr>
              <a:t>224x224(1 &amp; 0.25)</a:t>
            </a:r>
            <a:endParaRPr sz="1400">
              <a:latin typeface="Times New Roman"/>
              <a:ea typeface="Times New Roman"/>
              <a:cs typeface="Times New Roman"/>
              <a:sym typeface="Times New Roman"/>
            </a:endParaRPr>
          </a:p>
          <a:p>
            <a:pPr indent="-317500" lvl="0" marL="457200" rtl="0" algn="l">
              <a:lnSpc>
                <a:spcPct val="115000"/>
              </a:lnSpc>
              <a:spcBef>
                <a:spcPts val="1400"/>
              </a:spcBef>
              <a:spcAft>
                <a:spcPts val="1400"/>
              </a:spcAft>
              <a:buSzPts val="1400"/>
              <a:buFont typeface="Times New Roman"/>
              <a:buAutoNum type="arabicPeriod"/>
            </a:pPr>
            <a:r>
              <a:rPr lang="en" sz="1400">
                <a:latin typeface="Times New Roman"/>
                <a:ea typeface="Times New Roman"/>
                <a:cs typeface="Times New Roman"/>
                <a:sym typeface="Times New Roman"/>
              </a:rPr>
              <a:t>128x128(1 &amp; 0.25)</a:t>
            </a:r>
            <a:endParaRPr sz="1400">
              <a:latin typeface="Times New Roman"/>
              <a:ea typeface="Times New Roman"/>
              <a:cs typeface="Times New Roman"/>
              <a:sym typeface="Times New Roman"/>
            </a:endParaRPr>
          </a:p>
        </p:txBody>
      </p:sp>
      <p:pic>
        <p:nvPicPr>
          <p:cNvPr id="169" name="Google Shape;169;p28"/>
          <p:cNvPicPr preferRelativeResize="0"/>
          <p:nvPr/>
        </p:nvPicPr>
        <p:blipFill>
          <a:blip r:embed="rId3">
            <a:alphaModFix/>
          </a:blip>
          <a:stretch>
            <a:fillRect/>
          </a:stretch>
        </p:blipFill>
        <p:spPr>
          <a:xfrm>
            <a:off x="4399400" y="1070700"/>
            <a:ext cx="3886275" cy="33100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Model - Dataset</a:t>
            </a:r>
            <a:endParaRPr>
              <a:solidFill>
                <a:srgbClr val="CC0000"/>
              </a:solidFill>
              <a:latin typeface="Times New Roman"/>
              <a:ea typeface="Times New Roman"/>
              <a:cs typeface="Times New Roman"/>
              <a:sym typeface="Times New Roman"/>
            </a:endParaRPr>
          </a:p>
        </p:txBody>
      </p:sp>
      <p:sp>
        <p:nvSpPr>
          <p:cNvPr id="175" name="Google Shape;175;p29"/>
          <p:cNvSpPr txBox="1"/>
          <p:nvPr>
            <p:ph idx="1" type="body"/>
          </p:nvPr>
        </p:nvSpPr>
        <p:spPr>
          <a:xfrm>
            <a:off x="311700" y="1152475"/>
            <a:ext cx="24930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400">
                <a:latin typeface="Times New Roman"/>
                <a:ea typeface="Times New Roman"/>
                <a:cs typeface="Times New Roman"/>
                <a:sym typeface="Times New Roman"/>
              </a:rPr>
              <a:t>PlantVillage: 22,700 images</a:t>
            </a:r>
            <a:endParaRPr sz="1400">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lang="en" sz="1400">
                <a:latin typeface="Times New Roman"/>
                <a:ea typeface="Times New Roman"/>
                <a:cs typeface="Times New Roman"/>
                <a:sym typeface="Times New Roman"/>
              </a:rPr>
              <a:t>Accuracy Paradox</a:t>
            </a:r>
            <a:endParaRPr sz="1400">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lang="en" sz="1400">
                <a:latin typeface="Times New Roman"/>
                <a:ea typeface="Times New Roman"/>
                <a:cs typeface="Times New Roman"/>
                <a:sym typeface="Times New Roman"/>
              </a:rPr>
              <a:t>Image Augmentation</a:t>
            </a:r>
            <a:endParaRPr sz="1400">
              <a:latin typeface="Times New Roman"/>
              <a:ea typeface="Times New Roman"/>
              <a:cs typeface="Times New Roman"/>
              <a:sym typeface="Times New Roman"/>
            </a:endParaRPr>
          </a:p>
          <a:p>
            <a:pPr indent="0" lvl="0" marL="0" rtl="0" algn="l">
              <a:lnSpc>
                <a:spcPct val="115000"/>
              </a:lnSpc>
              <a:spcBef>
                <a:spcPts val="1400"/>
              </a:spcBef>
              <a:spcAft>
                <a:spcPts val="1400"/>
              </a:spcAft>
              <a:buNone/>
            </a:pPr>
            <a:r>
              <a:t/>
            </a:r>
            <a:endParaRPr sz="1400">
              <a:latin typeface="Times New Roman"/>
              <a:ea typeface="Times New Roman"/>
              <a:cs typeface="Times New Roman"/>
              <a:sym typeface="Times New Roman"/>
            </a:endParaRPr>
          </a:p>
        </p:txBody>
      </p:sp>
      <p:pic>
        <p:nvPicPr>
          <p:cNvPr id="176" name="Google Shape;176;p29"/>
          <p:cNvPicPr preferRelativeResize="0"/>
          <p:nvPr/>
        </p:nvPicPr>
        <p:blipFill>
          <a:blip r:embed="rId3">
            <a:alphaModFix/>
          </a:blip>
          <a:stretch>
            <a:fillRect/>
          </a:stretch>
        </p:blipFill>
        <p:spPr>
          <a:xfrm>
            <a:off x="3650825" y="766437"/>
            <a:ext cx="4883626" cy="1713475"/>
          </a:xfrm>
          <a:prstGeom prst="rect">
            <a:avLst/>
          </a:prstGeom>
          <a:noFill/>
          <a:ln>
            <a:noFill/>
          </a:ln>
        </p:spPr>
      </p:pic>
      <p:pic>
        <p:nvPicPr>
          <p:cNvPr id="177" name="Google Shape;177;p29"/>
          <p:cNvPicPr preferRelativeResize="0"/>
          <p:nvPr/>
        </p:nvPicPr>
        <p:blipFill>
          <a:blip r:embed="rId4">
            <a:alphaModFix/>
          </a:blip>
          <a:stretch>
            <a:fillRect/>
          </a:stretch>
        </p:blipFill>
        <p:spPr>
          <a:xfrm>
            <a:off x="4537425" y="2748375"/>
            <a:ext cx="3110426" cy="2126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Model - Metrics</a:t>
            </a:r>
            <a:endParaRPr>
              <a:solidFill>
                <a:srgbClr val="CC0000"/>
              </a:solidFill>
              <a:latin typeface="Times New Roman"/>
              <a:ea typeface="Times New Roman"/>
              <a:cs typeface="Times New Roman"/>
              <a:sym typeface="Times New Roman"/>
            </a:endParaRPr>
          </a:p>
        </p:txBody>
      </p:sp>
      <p:pic>
        <p:nvPicPr>
          <p:cNvPr id="183" name="Google Shape;183;p30"/>
          <p:cNvPicPr preferRelativeResize="0"/>
          <p:nvPr/>
        </p:nvPicPr>
        <p:blipFill>
          <a:blip r:embed="rId3">
            <a:alphaModFix/>
          </a:blip>
          <a:stretch>
            <a:fillRect/>
          </a:stretch>
        </p:blipFill>
        <p:spPr>
          <a:xfrm>
            <a:off x="1204350" y="1099500"/>
            <a:ext cx="6735278" cy="3820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Model - Comparison</a:t>
            </a:r>
            <a:endParaRPr>
              <a:solidFill>
                <a:srgbClr val="CC0000"/>
              </a:solidFill>
              <a:latin typeface="Times New Roman"/>
              <a:ea typeface="Times New Roman"/>
              <a:cs typeface="Times New Roman"/>
              <a:sym typeface="Times New Roman"/>
            </a:endParaRPr>
          </a:p>
        </p:txBody>
      </p:sp>
      <p:pic>
        <p:nvPicPr>
          <p:cNvPr id="189" name="Google Shape;189;p31"/>
          <p:cNvPicPr preferRelativeResize="0"/>
          <p:nvPr/>
        </p:nvPicPr>
        <p:blipFill>
          <a:blip r:embed="rId3">
            <a:alphaModFix/>
          </a:blip>
          <a:stretch>
            <a:fillRect/>
          </a:stretch>
        </p:blipFill>
        <p:spPr>
          <a:xfrm>
            <a:off x="2303300" y="1121075"/>
            <a:ext cx="4537409" cy="38209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CNN on FPGA</a:t>
            </a:r>
            <a:endParaRPr>
              <a:solidFill>
                <a:srgbClr val="CC0000"/>
              </a:solidFill>
              <a:latin typeface="Times New Roman"/>
              <a:ea typeface="Times New Roman"/>
              <a:cs typeface="Times New Roman"/>
              <a:sym typeface="Times New Roman"/>
            </a:endParaRPr>
          </a:p>
        </p:txBody>
      </p:sp>
      <p:sp>
        <p:nvSpPr>
          <p:cNvPr id="195" name="Google Shape;195;p32"/>
          <p:cNvSpPr txBox="1"/>
          <p:nvPr>
            <p:ph idx="1" type="body"/>
          </p:nvPr>
        </p:nvSpPr>
        <p:spPr>
          <a:xfrm>
            <a:off x="311700" y="1152475"/>
            <a:ext cx="24930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400">
                <a:latin typeface="Times New Roman"/>
                <a:ea typeface="Times New Roman"/>
                <a:cs typeface="Times New Roman"/>
                <a:sym typeface="Times New Roman"/>
              </a:rPr>
              <a:t>Vivado</a:t>
            </a:r>
            <a:endParaRPr sz="1400">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lang="en" sz="1400">
                <a:latin typeface="Times New Roman"/>
                <a:ea typeface="Times New Roman"/>
                <a:cs typeface="Times New Roman"/>
                <a:sym typeface="Times New Roman"/>
              </a:rPr>
              <a:t>OpenCL</a:t>
            </a:r>
            <a:endParaRPr sz="1400">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lang="en" sz="1400">
                <a:latin typeface="Times New Roman"/>
                <a:ea typeface="Times New Roman"/>
                <a:cs typeface="Times New Roman"/>
                <a:sym typeface="Times New Roman"/>
              </a:rPr>
              <a:t>Raw Implementation</a:t>
            </a:r>
            <a:endParaRPr sz="1400">
              <a:latin typeface="Times New Roman"/>
              <a:ea typeface="Times New Roman"/>
              <a:cs typeface="Times New Roman"/>
              <a:sym typeface="Times New Roman"/>
            </a:endParaRPr>
          </a:p>
          <a:p>
            <a:pPr indent="0" lvl="0" marL="0" rtl="0" algn="l">
              <a:lnSpc>
                <a:spcPct val="115000"/>
              </a:lnSpc>
              <a:spcBef>
                <a:spcPts val="1400"/>
              </a:spcBef>
              <a:spcAft>
                <a:spcPts val="1400"/>
              </a:spcAft>
              <a:buNone/>
            </a:pPr>
            <a:r>
              <a:rPr lang="en" sz="1400">
                <a:latin typeface="Times New Roman"/>
                <a:ea typeface="Times New Roman"/>
                <a:cs typeface="Times New Roman"/>
                <a:sym typeface="Times New Roman"/>
              </a:rPr>
              <a:t>RTL</a:t>
            </a:r>
            <a:endParaRPr sz="1400">
              <a:latin typeface="Times New Roman"/>
              <a:ea typeface="Times New Roman"/>
              <a:cs typeface="Times New Roman"/>
              <a:sym typeface="Times New Roman"/>
            </a:endParaRPr>
          </a:p>
        </p:txBody>
      </p:sp>
      <p:pic>
        <p:nvPicPr>
          <p:cNvPr id="196" name="Google Shape;196;p32"/>
          <p:cNvPicPr preferRelativeResize="0"/>
          <p:nvPr/>
        </p:nvPicPr>
        <p:blipFill>
          <a:blip r:embed="rId3">
            <a:alphaModFix/>
          </a:blip>
          <a:stretch>
            <a:fillRect/>
          </a:stretch>
        </p:blipFill>
        <p:spPr>
          <a:xfrm>
            <a:off x="2755625" y="1219200"/>
            <a:ext cx="5943600" cy="2705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291875" y="406900"/>
            <a:ext cx="3039600" cy="138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 sz="2800">
                <a:latin typeface="Times New Roman"/>
                <a:ea typeface="Times New Roman"/>
                <a:cs typeface="Times New Roman"/>
                <a:sym typeface="Times New Roman"/>
              </a:rPr>
              <a:t>Motivation</a:t>
            </a:r>
            <a:endParaRPr b="0" sz="2800">
              <a:latin typeface="Times New Roman"/>
              <a:ea typeface="Times New Roman"/>
              <a:cs typeface="Times New Roman"/>
              <a:sym typeface="Times New Roman"/>
            </a:endParaRPr>
          </a:p>
        </p:txBody>
      </p:sp>
      <p:sp>
        <p:nvSpPr>
          <p:cNvPr id="67" name="Google Shape;67;p15"/>
          <p:cNvSpPr txBox="1"/>
          <p:nvPr>
            <p:ph idx="1" type="body"/>
          </p:nvPr>
        </p:nvSpPr>
        <p:spPr>
          <a:xfrm>
            <a:off x="291938" y="2053718"/>
            <a:ext cx="3039600" cy="23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latin typeface="Times New Roman"/>
                <a:ea typeface="Times New Roman"/>
                <a:cs typeface="Times New Roman"/>
                <a:sym typeface="Times New Roman"/>
              </a:rPr>
              <a:t>Excessive use of pesticides</a:t>
            </a:r>
            <a:endParaRPr sz="14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rPr lang="en" sz="1400">
                <a:solidFill>
                  <a:schemeClr val="dk1"/>
                </a:solidFill>
                <a:latin typeface="Times New Roman"/>
                <a:ea typeface="Times New Roman"/>
                <a:cs typeface="Times New Roman"/>
                <a:sym typeface="Times New Roman"/>
              </a:rPr>
              <a:t>Precision agriculture</a:t>
            </a:r>
            <a:endParaRPr sz="1400">
              <a:solidFill>
                <a:schemeClr val="dk1"/>
              </a:solidFill>
              <a:latin typeface="Times New Roman"/>
              <a:ea typeface="Times New Roman"/>
              <a:cs typeface="Times New Roman"/>
              <a:sym typeface="Times New Roman"/>
            </a:endParaRPr>
          </a:p>
          <a:p>
            <a:pPr indent="0" lvl="0" marL="0" rtl="0" algn="l">
              <a:spcBef>
                <a:spcPts val="1600"/>
              </a:spcBef>
              <a:spcAft>
                <a:spcPts val="1600"/>
              </a:spcAft>
              <a:buNone/>
            </a:pPr>
            <a:r>
              <a:rPr lang="en" sz="1400">
                <a:solidFill>
                  <a:schemeClr val="dk1"/>
                </a:solidFill>
                <a:latin typeface="Times New Roman"/>
                <a:ea typeface="Times New Roman"/>
                <a:cs typeface="Times New Roman"/>
                <a:sym typeface="Times New Roman"/>
              </a:rPr>
              <a:t>Healthier planet</a:t>
            </a:r>
            <a:endParaRPr sz="1400">
              <a:solidFill>
                <a:schemeClr val="dk1"/>
              </a:solidFill>
              <a:latin typeface="Times New Roman"/>
              <a:ea typeface="Times New Roman"/>
              <a:cs typeface="Times New Roman"/>
              <a:sym typeface="Times New Roman"/>
            </a:endParaRPr>
          </a:p>
        </p:txBody>
      </p:sp>
      <p:sp>
        <p:nvSpPr>
          <p:cNvPr id="68" name="Google Shape;68;p15"/>
          <p:cNvSpPr/>
          <p:nvPr/>
        </p:nvSpPr>
        <p:spPr>
          <a:xfrm>
            <a:off x="4232750" y="0"/>
            <a:ext cx="4911300" cy="5143500"/>
          </a:xfrm>
          <a:prstGeom prst="parallelogram">
            <a:avLst>
              <a:gd fmla="val 25000" name="adj"/>
            </a:avLst>
          </a:prstGeom>
          <a:solidFill>
            <a:srgbClr val="FFFFFF"/>
          </a:solidFill>
          <a:ln>
            <a:noFill/>
          </a:ln>
          <a:effectLst>
            <a:outerShdw blurRad="50800" rotWithShape="0" algn="tl" dist="38100">
              <a:srgbClr val="000000">
                <a:alpha val="298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9" name="Google Shape;69;p15"/>
          <p:cNvSpPr/>
          <p:nvPr/>
        </p:nvSpPr>
        <p:spPr>
          <a:xfrm>
            <a:off x="3331550" y="0"/>
            <a:ext cx="5633700" cy="5143500"/>
          </a:xfrm>
          <a:prstGeom prst="parallelogram">
            <a:avLst>
              <a:gd fmla="val 24220" name="adj"/>
            </a:avLst>
          </a:prstGeom>
          <a:solidFill>
            <a:srgbClr val="EEEEEE">
              <a:alpha val="6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15"/>
          <p:cNvPicPr preferRelativeResize="0"/>
          <p:nvPr/>
        </p:nvPicPr>
        <p:blipFill rotWithShape="1">
          <a:blip r:embed="rId3">
            <a:alphaModFix/>
          </a:blip>
          <a:srcRect b="0" l="13825" r="13825" t="0"/>
          <a:stretch/>
        </p:blipFill>
        <p:spPr>
          <a:xfrm>
            <a:off x="3562350" y="0"/>
            <a:ext cx="5581800" cy="5143500"/>
          </a:xfrm>
          <a:prstGeom prst="parallelogram">
            <a:avLst>
              <a:gd fmla="val 23683" name="adj"/>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CNN on FPGA - Utilization</a:t>
            </a:r>
            <a:endParaRPr>
              <a:solidFill>
                <a:srgbClr val="CC0000"/>
              </a:solidFill>
              <a:latin typeface="Times New Roman"/>
              <a:ea typeface="Times New Roman"/>
              <a:cs typeface="Times New Roman"/>
              <a:sym typeface="Times New Roman"/>
            </a:endParaRPr>
          </a:p>
        </p:txBody>
      </p:sp>
      <p:pic>
        <p:nvPicPr>
          <p:cNvPr id="202" name="Google Shape;202;p33"/>
          <p:cNvPicPr preferRelativeResize="0"/>
          <p:nvPr/>
        </p:nvPicPr>
        <p:blipFill rotWithShape="1">
          <a:blip r:embed="rId3">
            <a:alphaModFix/>
          </a:blip>
          <a:srcRect b="0" l="0" r="0" t="9107"/>
          <a:stretch/>
        </p:blipFill>
        <p:spPr>
          <a:xfrm>
            <a:off x="1740625" y="1218400"/>
            <a:ext cx="5662750" cy="3266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CNN on FPGA - Performance</a:t>
            </a:r>
            <a:endParaRPr>
              <a:solidFill>
                <a:srgbClr val="CC0000"/>
              </a:solidFill>
              <a:latin typeface="Times New Roman"/>
              <a:ea typeface="Times New Roman"/>
              <a:cs typeface="Times New Roman"/>
              <a:sym typeface="Times New Roman"/>
            </a:endParaRPr>
          </a:p>
        </p:txBody>
      </p:sp>
      <p:pic>
        <p:nvPicPr>
          <p:cNvPr id="208" name="Google Shape;208;p34"/>
          <p:cNvPicPr preferRelativeResize="0"/>
          <p:nvPr/>
        </p:nvPicPr>
        <p:blipFill>
          <a:blip r:embed="rId3">
            <a:alphaModFix/>
          </a:blip>
          <a:stretch>
            <a:fillRect/>
          </a:stretch>
        </p:blipFill>
        <p:spPr>
          <a:xfrm>
            <a:off x="994962" y="1480075"/>
            <a:ext cx="7154075" cy="2878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E75B5"/>
              </a:buClr>
              <a:buSzPts val="4400"/>
              <a:buFont typeface="Lustria"/>
              <a:buNone/>
            </a:pPr>
            <a:r>
              <a:rPr lang="en">
                <a:solidFill>
                  <a:srgbClr val="CC0000"/>
                </a:solidFill>
                <a:latin typeface="Times New Roman"/>
                <a:ea typeface="Times New Roman"/>
                <a:cs typeface="Times New Roman"/>
                <a:sym typeface="Times New Roman"/>
              </a:rPr>
              <a:t>Input Layer</a:t>
            </a:r>
            <a:endParaRPr>
              <a:solidFill>
                <a:srgbClr val="CC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CC0000"/>
              </a:solidFill>
              <a:latin typeface="Times New Roman"/>
              <a:ea typeface="Times New Roman"/>
              <a:cs typeface="Times New Roman"/>
              <a:sym typeface="Times New Roman"/>
            </a:endParaRPr>
          </a:p>
        </p:txBody>
      </p:sp>
      <p:sp>
        <p:nvSpPr>
          <p:cNvPr id="214" name="Google Shape;21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lnSpc>
                <a:spcPct val="90000"/>
              </a:lnSpc>
              <a:spcBef>
                <a:spcPts val="0"/>
              </a:spcBef>
              <a:spcAft>
                <a:spcPts val="0"/>
              </a:spcAft>
              <a:buClr>
                <a:schemeClr val="dk1"/>
              </a:buClr>
              <a:buSzPts val="2400"/>
              <a:buFont typeface="Times New Roman"/>
              <a:buChar char="●"/>
            </a:pPr>
            <a:r>
              <a:rPr b="1" lang="en" sz="2400">
                <a:solidFill>
                  <a:schemeClr val="dk1"/>
                </a:solidFill>
                <a:latin typeface="Times New Roman"/>
                <a:ea typeface="Times New Roman"/>
                <a:cs typeface="Times New Roman"/>
                <a:sym typeface="Times New Roman"/>
              </a:rPr>
              <a:t>The Input Layer task is </a:t>
            </a:r>
            <a:endParaRPr sz="2800">
              <a:solidFill>
                <a:schemeClr val="dk1"/>
              </a:solidFill>
              <a:latin typeface="Times New Roman"/>
              <a:ea typeface="Times New Roman"/>
              <a:cs typeface="Times New Roman"/>
              <a:sym typeface="Times New Roman"/>
            </a:endParaRPr>
          </a:p>
          <a:p>
            <a:pPr indent="-355600" lvl="1" marL="914400" rtl="0" algn="l">
              <a:lnSpc>
                <a:spcPct val="90000"/>
              </a:lnSpc>
              <a:spcBef>
                <a:spcPts val="600"/>
              </a:spcBef>
              <a:spcAft>
                <a:spcPts val="0"/>
              </a:spcAft>
              <a:buClr>
                <a:schemeClr val="dk1"/>
              </a:buClr>
              <a:buSzPts val="2000"/>
              <a:buFont typeface="Times New Roman"/>
              <a:buAutoNum type="alphaLcPeriod"/>
            </a:pPr>
            <a:r>
              <a:rPr lang="en" sz="2000">
                <a:solidFill>
                  <a:schemeClr val="dk1"/>
                </a:solidFill>
                <a:latin typeface="Times New Roman"/>
                <a:ea typeface="Times New Roman"/>
                <a:cs typeface="Times New Roman"/>
                <a:sym typeface="Times New Roman"/>
              </a:rPr>
              <a:t>To receive the input image of the CNN </a:t>
            </a:r>
            <a:endParaRPr sz="2000">
              <a:solidFill>
                <a:schemeClr val="dk1"/>
              </a:solidFill>
              <a:latin typeface="Times New Roman"/>
              <a:ea typeface="Times New Roman"/>
              <a:cs typeface="Times New Roman"/>
              <a:sym typeface="Times New Roman"/>
            </a:endParaRPr>
          </a:p>
          <a:p>
            <a:pPr indent="-355600" lvl="1" marL="914400" rtl="0" algn="l">
              <a:lnSpc>
                <a:spcPct val="90000"/>
              </a:lnSpc>
              <a:spcBef>
                <a:spcPts val="600"/>
              </a:spcBef>
              <a:spcAft>
                <a:spcPts val="0"/>
              </a:spcAft>
              <a:buClr>
                <a:schemeClr val="dk1"/>
              </a:buClr>
              <a:buSzPts val="2000"/>
              <a:buFont typeface="Times New Roman"/>
              <a:buAutoNum type="alphaLcPeriod"/>
            </a:pPr>
            <a:r>
              <a:rPr lang="en" sz="2000">
                <a:solidFill>
                  <a:schemeClr val="dk1"/>
                </a:solidFill>
                <a:latin typeface="Times New Roman"/>
                <a:ea typeface="Times New Roman"/>
                <a:cs typeface="Times New Roman"/>
                <a:sym typeface="Times New Roman"/>
              </a:rPr>
              <a:t>To store this image to memories ROMS</a:t>
            </a:r>
            <a:endParaRPr sz="2000">
              <a:solidFill>
                <a:schemeClr val="dk1"/>
              </a:solidFill>
              <a:latin typeface="Times New Roman"/>
              <a:ea typeface="Times New Roman"/>
              <a:cs typeface="Times New Roman"/>
              <a:sym typeface="Times New Roman"/>
            </a:endParaRPr>
          </a:p>
          <a:p>
            <a:pPr indent="-355600" lvl="1" marL="914400" rtl="0" algn="l">
              <a:lnSpc>
                <a:spcPct val="90000"/>
              </a:lnSpc>
              <a:spcBef>
                <a:spcPts val="600"/>
              </a:spcBef>
              <a:spcAft>
                <a:spcPts val="0"/>
              </a:spcAft>
              <a:buClr>
                <a:schemeClr val="dk1"/>
              </a:buClr>
              <a:buSzPts val="2000"/>
              <a:buFont typeface="Times New Roman"/>
              <a:buAutoNum type="alphaLcPeriod"/>
            </a:pPr>
            <a:r>
              <a:rPr lang="en" sz="2000">
                <a:solidFill>
                  <a:schemeClr val="dk1"/>
                </a:solidFill>
                <a:latin typeface="Times New Roman"/>
                <a:ea typeface="Times New Roman"/>
                <a:cs typeface="Times New Roman"/>
                <a:sym typeface="Times New Roman"/>
              </a:rPr>
              <a:t>To create the input of the Convolution Layer</a:t>
            </a:r>
            <a:endParaRPr b="1" sz="1400">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Convolution Layer</a:t>
            </a:r>
            <a:endParaRPr>
              <a:solidFill>
                <a:srgbClr val="CC0000"/>
              </a:solidFill>
              <a:latin typeface="Times New Roman"/>
              <a:ea typeface="Times New Roman"/>
              <a:cs typeface="Times New Roman"/>
              <a:sym typeface="Times New Roman"/>
            </a:endParaRPr>
          </a:p>
        </p:txBody>
      </p:sp>
      <p:pic>
        <p:nvPicPr>
          <p:cNvPr id="220" name="Google Shape;220;p36"/>
          <p:cNvPicPr preferRelativeResize="0"/>
          <p:nvPr/>
        </p:nvPicPr>
        <p:blipFill rotWithShape="1">
          <a:blip r:embed="rId3">
            <a:alphaModFix/>
          </a:blip>
          <a:srcRect b="0" l="0" r="0" t="0"/>
          <a:stretch/>
        </p:blipFill>
        <p:spPr>
          <a:xfrm>
            <a:off x="389426" y="1791772"/>
            <a:ext cx="4713600" cy="2224200"/>
          </a:xfrm>
          <a:prstGeom prst="rect">
            <a:avLst/>
          </a:prstGeom>
          <a:noFill/>
          <a:ln>
            <a:noFill/>
          </a:ln>
        </p:spPr>
      </p:pic>
      <p:pic>
        <p:nvPicPr>
          <p:cNvPr id="221" name="Google Shape;221;p36"/>
          <p:cNvPicPr preferRelativeResize="0"/>
          <p:nvPr/>
        </p:nvPicPr>
        <p:blipFill rotWithShape="1">
          <a:blip r:embed="rId4">
            <a:alphaModFix/>
          </a:blip>
          <a:srcRect b="0" l="0" r="0" t="0"/>
          <a:stretch/>
        </p:blipFill>
        <p:spPr>
          <a:xfrm>
            <a:off x="5595999" y="1111598"/>
            <a:ext cx="2960574" cy="3584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E75B5"/>
              </a:buClr>
              <a:buSzPts val="4400"/>
              <a:buFont typeface="Lustria"/>
              <a:buNone/>
            </a:pPr>
            <a:r>
              <a:rPr lang="en">
                <a:solidFill>
                  <a:srgbClr val="CC0000"/>
                </a:solidFill>
                <a:latin typeface="Times New Roman"/>
                <a:ea typeface="Times New Roman"/>
                <a:cs typeface="Times New Roman"/>
                <a:sym typeface="Times New Roman"/>
              </a:rPr>
              <a:t>Pooling Layer</a:t>
            </a:r>
            <a:endParaRPr>
              <a:solidFill>
                <a:srgbClr val="CC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CC0000"/>
              </a:solidFill>
              <a:latin typeface="Times New Roman"/>
              <a:ea typeface="Times New Roman"/>
              <a:cs typeface="Times New Roman"/>
              <a:sym typeface="Times New Roman"/>
            </a:endParaRPr>
          </a:p>
        </p:txBody>
      </p:sp>
      <p:sp>
        <p:nvSpPr>
          <p:cNvPr id="227" name="Google Shape;227;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lnSpc>
                <a:spcPct val="90000"/>
              </a:lnSpc>
              <a:spcBef>
                <a:spcPts val="0"/>
              </a:spcBef>
              <a:spcAft>
                <a:spcPts val="0"/>
              </a:spcAft>
              <a:buClr>
                <a:schemeClr val="dk1"/>
              </a:buClr>
              <a:buSzPts val="1600"/>
              <a:buFont typeface="Cambria"/>
              <a:buChar char="●"/>
            </a:pPr>
            <a:r>
              <a:rPr b="1" lang="en" sz="1600">
                <a:solidFill>
                  <a:schemeClr val="dk1"/>
                </a:solidFill>
                <a:latin typeface="Times New Roman"/>
                <a:ea typeface="Times New Roman"/>
                <a:cs typeface="Times New Roman"/>
                <a:sym typeface="Times New Roman"/>
              </a:rPr>
              <a:t>Demux FSM: </a:t>
            </a:r>
            <a:r>
              <a:rPr lang="en" sz="1600">
                <a:solidFill>
                  <a:schemeClr val="dk1"/>
                </a:solidFill>
                <a:latin typeface="Times New Roman"/>
                <a:ea typeface="Times New Roman"/>
                <a:cs typeface="Times New Roman"/>
                <a:sym typeface="Times New Roman"/>
              </a:rPr>
              <a:t>Receives rows of data from the corresponding DSP block and store them in four pooling FIFOS through a 4x16 decoder</a:t>
            </a:r>
            <a:endParaRPr sz="1600">
              <a:solidFill>
                <a:schemeClr val="dk1"/>
              </a:solidFill>
              <a:latin typeface="Times New Roman"/>
              <a:ea typeface="Times New Roman"/>
              <a:cs typeface="Times New Roman"/>
              <a:sym typeface="Times New Roman"/>
            </a:endParaRPr>
          </a:p>
          <a:p>
            <a:pPr indent="-330200" lvl="0" marL="457200" rtl="0" algn="l">
              <a:lnSpc>
                <a:spcPct val="90000"/>
              </a:lnSpc>
              <a:spcBef>
                <a:spcPts val="480"/>
              </a:spcBef>
              <a:spcAft>
                <a:spcPts val="0"/>
              </a:spcAft>
              <a:buClr>
                <a:schemeClr val="dk1"/>
              </a:buClr>
              <a:buSzPts val="1600"/>
              <a:buFont typeface="Cambria"/>
              <a:buChar char="●"/>
            </a:pPr>
            <a:r>
              <a:rPr b="1" lang="en" sz="1600">
                <a:solidFill>
                  <a:schemeClr val="dk1"/>
                </a:solidFill>
                <a:latin typeface="Times New Roman"/>
                <a:ea typeface="Times New Roman"/>
                <a:cs typeface="Times New Roman"/>
                <a:sym typeface="Times New Roman"/>
              </a:rPr>
              <a:t>Four pooling FIFOS: </a:t>
            </a:r>
            <a:r>
              <a:rPr lang="en" sz="1600">
                <a:solidFill>
                  <a:schemeClr val="dk1"/>
                </a:solidFill>
                <a:latin typeface="Times New Roman"/>
                <a:ea typeface="Times New Roman"/>
                <a:cs typeface="Times New Roman"/>
                <a:sym typeface="Times New Roman"/>
              </a:rPr>
              <a:t>Stores and forward the values of pixels </a:t>
            </a:r>
            <a:endParaRPr sz="2800">
              <a:solidFill>
                <a:schemeClr val="dk1"/>
              </a:solidFill>
              <a:latin typeface="Times New Roman"/>
              <a:ea typeface="Times New Roman"/>
              <a:cs typeface="Times New Roman"/>
              <a:sym typeface="Times New Roman"/>
            </a:endParaRPr>
          </a:p>
          <a:p>
            <a:pPr indent="-330200" lvl="0" marL="457200" rtl="0" algn="l">
              <a:lnSpc>
                <a:spcPct val="90000"/>
              </a:lnSpc>
              <a:spcBef>
                <a:spcPts val="480"/>
              </a:spcBef>
              <a:spcAft>
                <a:spcPts val="0"/>
              </a:spcAft>
              <a:buClr>
                <a:schemeClr val="dk1"/>
              </a:buClr>
              <a:buSzPts val="1600"/>
              <a:buFont typeface="Cambria"/>
              <a:buChar char="●"/>
            </a:pPr>
            <a:r>
              <a:rPr b="1" lang="en" sz="1600">
                <a:solidFill>
                  <a:schemeClr val="dk1"/>
                </a:solidFill>
                <a:latin typeface="Times New Roman"/>
                <a:ea typeface="Times New Roman"/>
                <a:cs typeface="Times New Roman"/>
                <a:sym typeface="Times New Roman"/>
              </a:rPr>
              <a:t>Sixteen registers: </a:t>
            </a:r>
            <a:r>
              <a:rPr lang="en" sz="1600">
                <a:solidFill>
                  <a:schemeClr val="dk1"/>
                </a:solidFill>
                <a:latin typeface="Times New Roman"/>
                <a:ea typeface="Times New Roman"/>
                <a:cs typeface="Times New Roman"/>
                <a:sym typeface="Times New Roman"/>
              </a:rPr>
              <a:t>Stores the pixels from each pooling FIFO in order to create the 2x2 windows</a:t>
            </a:r>
            <a:endParaRPr sz="1600">
              <a:solidFill>
                <a:schemeClr val="dk1"/>
              </a:solidFill>
              <a:latin typeface="Times New Roman"/>
              <a:ea typeface="Times New Roman"/>
              <a:cs typeface="Times New Roman"/>
              <a:sym typeface="Times New Roman"/>
            </a:endParaRPr>
          </a:p>
          <a:p>
            <a:pPr indent="-330200" lvl="0" marL="457200" rtl="0" algn="l">
              <a:lnSpc>
                <a:spcPct val="90000"/>
              </a:lnSpc>
              <a:spcBef>
                <a:spcPts val="480"/>
              </a:spcBef>
              <a:spcAft>
                <a:spcPts val="0"/>
              </a:spcAft>
              <a:buClr>
                <a:schemeClr val="dk1"/>
              </a:buClr>
              <a:buSzPts val="1600"/>
              <a:buFont typeface="Cambria"/>
              <a:buChar char="●"/>
            </a:pPr>
            <a:r>
              <a:rPr b="1" lang="en" sz="1600">
                <a:solidFill>
                  <a:schemeClr val="dk1"/>
                </a:solidFill>
                <a:latin typeface="Times New Roman"/>
                <a:ea typeface="Times New Roman"/>
                <a:cs typeface="Times New Roman"/>
                <a:sym typeface="Times New Roman"/>
              </a:rPr>
              <a:t>Max Pooling FSMs: </a:t>
            </a:r>
            <a:r>
              <a:rPr lang="en" sz="1600">
                <a:solidFill>
                  <a:schemeClr val="dk1"/>
                </a:solidFill>
                <a:latin typeface="Times New Roman"/>
                <a:ea typeface="Times New Roman"/>
                <a:cs typeface="Times New Roman"/>
                <a:sym typeface="Times New Roman"/>
              </a:rPr>
              <a:t>Calculate the maximum value of 4 pixels window and outputs the result </a:t>
            </a:r>
            <a:endParaRPr b="1" sz="2400">
              <a:solidFill>
                <a:schemeClr val="dk1"/>
              </a:solidFill>
              <a:latin typeface="Times New Roman"/>
              <a:ea typeface="Times New Roman"/>
              <a:cs typeface="Times New Roman"/>
              <a:sym typeface="Times New Roman"/>
            </a:endParaRPr>
          </a:p>
        </p:txBody>
      </p:sp>
      <p:pic>
        <p:nvPicPr>
          <p:cNvPr id="228" name="Google Shape;228;p37"/>
          <p:cNvPicPr preferRelativeResize="0"/>
          <p:nvPr/>
        </p:nvPicPr>
        <p:blipFill rotWithShape="1">
          <a:blip r:embed="rId3">
            <a:alphaModFix/>
          </a:blip>
          <a:srcRect b="4223" l="2353" r="0" t="0"/>
          <a:stretch/>
        </p:blipFill>
        <p:spPr>
          <a:xfrm>
            <a:off x="2446987" y="2642075"/>
            <a:ext cx="4250026" cy="24007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E75B5"/>
              </a:buClr>
              <a:buSzPts val="4400"/>
              <a:buFont typeface="Lustria"/>
              <a:buNone/>
            </a:pPr>
            <a:r>
              <a:rPr lang="en">
                <a:solidFill>
                  <a:srgbClr val="CC0000"/>
                </a:solidFill>
                <a:latin typeface="Times New Roman"/>
                <a:ea typeface="Times New Roman"/>
                <a:cs typeface="Times New Roman"/>
                <a:sym typeface="Times New Roman"/>
              </a:rPr>
              <a:t>Fully Connected Layer</a:t>
            </a:r>
            <a:endParaRPr>
              <a:solidFill>
                <a:srgbClr val="CC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CC0000"/>
              </a:solidFill>
              <a:latin typeface="Times New Roman"/>
              <a:ea typeface="Times New Roman"/>
              <a:cs typeface="Times New Roman"/>
              <a:sym typeface="Times New Roman"/>
            </a:endParaRPr>
          </a:p>
        </p:txBody>
      </p:sp>
      <p:sp>
        <p:nvSpPr>
          <p:cNvPr id="234" name="Google Shape;234;p38"/>
          <p:cNvSpPr txBox="1"/>
          <p:nvPr/>
        </p:nvSpPr>
        <p:spPr>
          <a:xfrm>
            <a:off x="311700" y="1406125"/>
            <a:ext cx="8434800" cy="3404400"/>
          </a:xfrm>
          <a:prstGeom prst="rect">
            <a:avLst/>
          </a:prstGeom>
          <a:blipFill rotWithShape="1">
            <a:blip r:embed="rId3">
              <a:alphaModFix/>
            </a:blip>
            <a:stretch>
              <a:fillRect b="0" l="-389" r="0" t="-679"/>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A5A5A5"/>
              </a:buClr>
              <a:buSzPts val="2800"/>
              <a:buChar char="•"/>
            </a:pPr>
            <a:r>
              <a:rPr lang="en" sz="28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E75B5"/>
              </a:buClr>
              <a:buSzPts val="4400"/>
              <a:buFont typeface="Lustria"/>
              <a:buNone/>
            </a:pPr>
            <a:r>
              <a:rPr lang="en">
                <a:solidFill>
                  <a:srgbClr val="CC0000"/>
                </a:solidFill>
                <a:latin typeface="Times New Roman"/>
                <a:ea typeface="Times New Roman"/>
                <a:cs typeface="Times New Roman"/>
                <a:sym typeface="Times New Roman"/>
              </a:rPr>
              <a:t>Overall Design Architecture</a:t>
            </a:r>
            <a:endParaRPr>
              <a:solidFill>
                <a:srgbClr val="CC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CC0000"/>
              </a:solidFill>
              <a:latin typeface="Times New Roman"/>
              <a:ea typeface="Times New Roman"/>
              <a:cs typeface="Times New Roman"/>
              <a:sym typeface="Times New Roman"/>
            </a:endParaRPr>
          </a:p>
        </p:txBody>
      </p:sp>
      <p:pic>
        <p:nvPicPr>
          <p:cNvPr id="240" name="Google Shape;240;p39"/>
          <p:cNvPicPr preferRelativeResize="0"/>
          <p:nvPr/>
        </p:nvPicPr>
        <p:blipFill rotWithShape="1">
          <a:blip r:embed="rId3">
            <a:alphaModFix/>
          </a:blip>
          <a:srcRect b="0" l="0" r="0" t="0"/>
          <a:stretch/>
        </p:blipFill>
        <p:spPr>
          <a:xfrm>
            <a:off x="583101" y="1229801"/>
            <a:ext cx="7977799" cy="3654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Quartus resources and outputs for the overall Design</a:t>
            </a:r>
            <a:endParaRPr>
              <a:solidFill>
                <a:srgbClr val="CC0000"/>
              </a:solidFill>
              <a:latin typeface="Times New Roman"/>
              <a:ea typeface="Times New Roman"/>
              <a:cs typeface="Times New Roman"/>
              <a:sym typeface="Times New Roman"/>
            </a:endParaRPr>
          </a:p>
        </p:txBody>
      </p:sp>
      <p:pic>
        <p:nvPicPr>
          <p:cNvPr id="246" name="Google Shape;246;p40"/>
          <p:cNvPicPr preferRelativeResize="0"/>
          <p:nvPr/>
        </p:nvPicPr>
        <p:blipFill rotWithShape="1">
          <a:blip r:embed="rId3">
            <a:alphaModFix/>
          </a:blip>
          <a:srcRect b="9584" l="0" r="0" t="0"/>
          <a:stretch/>
        </p:blipFill>
        <p:spPr>
          <a:xfrm>
            <a:off x="311700" y="1360075"/>
            <a:ext cx="5471123" cy="3301550"/>
          </a:xfrm>
          <a:prstGeom prst="rect">
            <a:avLst/>
          </a:prstGeom>
          <a:noFill/>
          <a:ln>
            <a:noFill/>
          </a:ln>
        </p:spPr>
      </p:pic>
      <p:pic>
        <p:nvPicPr>
          <p:cNvPr id="247" name="Google Shape;247;p40"/>
          <p:cNvPicPr preferRelativeResize="0"/>
          <p:nvPr/>
        </p:nvPicPr>
        <p:blipFill rotWithShape="1">
          <a:blip r:embed="rId4">
            <a:alphaModFix/>
          </a:blip>
          <a:srcRect b="3072" l="0" r="0" t="0"/>
          <a:stretch/>
        </p:blipFill>
        <p:spPr>
          <a:xfrm>
            <a:off x="6330228" y="1159013"/>
            <a:ext cx="2092825" cy="3703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Algorithms needed in CNN Microprocessor</a:t>
            </a:r>
            <a:endParaRPr>
              <a:solidFill>
                <a:srgbClr val="CC0000"/>
              </a:solidFill>
              <a:latin typeface="Times New Roman"/>
              <a:ea typeface="Times New Roman"/>
              <a:cs typeface="Times New Roman"/>
              <a:sym typeface="Times New Roman"/>
            </a:endParaRPr>
          </a:p>
        </p:txBody>
      </p:sp>
      <p:sp>
        <p:nvSpPr>
          <p:cNvPr id="253" name="Google Shape;253;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Batch Normal Layer</a:t>
            </a:r>
            <a:endParaRPr>
              <a:solidFill>
                <a:schemeClr val="dk1"/>
              </a:solidFill>
              <a:latin typeface="Times New Roman"/>
              <a:ea typeface="Times New Roman"/>
              <a:cs typeface="Times New Roman"/>
              <a:sym typeface="Times New Roman"/>
            </a:endParaRPr>
          </a:p>
          <a:p>
            <a:pPr indent="-342900" lvl="0" marL="457200" rtl="0" algn="l">
              <a:lnSpc>
                <a:spcPct val="115000"/>
              </a:lnSpc>
              <a:spcBef>
                <a:spcPts val="160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Convolutional Layer</a:t>
            </a:r>
            <a:endParaRPr>
              <a:solidFill>
                <a:schemeClr val="dk1"/>
              </a:solidFill>
              <a:latin typeface="Times New Roman"/>
              <a:ea typeface="Times New Roman"/>
              <a:cs typeface="Times New Roman"/>
              <a:sym typeface="Times New Roman"/>
            </a:endParaRPr>
          </a:p>
          <a:p>
            <a:pPr indent="-342900" lvl="0" marL="457200" rtl="0" algn="l">
              <a:lnSpc>
                <a:spcPct val="115000"/>
              </a:lnSpc>
              <a:spcBef>
                <a:spcPts val="160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FC Layer</a:t>
            </a:r>
            <a:endParaRPr>
              <a:solidFill>
                <a:schemeClr val="dk1"/>
              </a:solidFill>
              <a:latin typeface="Times New Roman"/>
              <a:ea typeface="Times New Roman"/>
              <a:cs typeface="Times New Roman"/>
              <a:sym typeface="Times New Roman"/>
            </a:endParaRPr>
          </a:p>
          <a:p>
            <a:pPr indent="-342900" lvl="0" marL="457200" rtl="0" algn="l">
              <a:lnSpc>
                <a:spcPct val="115000"/>
              </a:lnSpc>
              <a:spcBef>
                <a:spcPts val="160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Global Pool Layer</a:t>
            </a:r>
            <a:endParaRPr>
              <a:solidFill>
                <a:schemeClr val="dk1"/>
              </a:solidFill>
              <a:latin typeface="Times New Roman"/>
              <a:ea typeface="Times New Roman"/>
              <a:cs typeface="Times New Roman"/>
              <a:sym typeface="Times New Roman"/>
            </a:endParaRPr>
          </a:p>
          <a:p>
            <a:pPr indent="-342900" lvl="0" marL="457200" rtl="0" algn="l">
              <a:lnSpc>
                <a:spcPct val="115000"/>
              </a:lnSpc>
              <a:spcBef>
                <a:spcPts val="160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Relu Layer</a:t>
            </a:r>
            <a:endParaRPr>
              <a:solidFill>
                <a:schemeClr val="dk1"/>
              </a:solidFill>
              <a:latin typeface="Times New Roman"/>
              <a:ea typeface="Times New Roman"/>
              <a:cs typeface="Times New Roman"/>
              <a:sym typeface="Times New Roman"/>
            </a:endParaRPr>
          </a:p>
          <a:p>
            <a:pPr indent="-342900" lvl="0" marL="457200" rtl="0" algn="l">
              <a:lnSpc>
                <a:spcPct val="115000"/>
              </a:lnSpc>
              <a:spcBef>
                <a:spcPts val="1600"/>
              </a:spcBef>
              <a:spcAft>
                <a:spcPts val="160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Sigmoid Layer</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Components </a:t>
            </a:r>
            <a:r>
              <a:rPr lang="en">
                <a:solidFill>
                  <a:srgbClr val="CC0000"/>
                </a:solidFill>
                <a:latin typeface="Times New Roman"/>
                <a:ea typeface="Times New Roman"/>
                <a:cs typeface="Times New Roman"/>
                <a:sym typeface="Times New Roman"/>
              </a:rPr>
              <a:t>needed in CNN Microprocessor</a:t>
            </a:r>
            <a:endParaRPr>
              <a:solidFill>
                <a:srgbClr val="CC0000"/>
              </a:solidFill>
              <a:latin typeface="Times New Roman"/>
              <a:ea typeface="Times New Roman"/>
              <a:cs typeface="Times New Roman"/>
              <a:sym typeface="Times New Roman"/>
            </a:endParaRPr>
          </a:p>
        </p:txBody>
      </p:sp>
      <p:sp>
        <p:nvSpPr>
          <p:cNvPr id="259" name="Google Shape;259;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DIV</a:t>
            </a:r>
            <a:endParaRPr>
              <a:solidFill>
                <a:schemeClr val="dk1"/>
              </a:solidFill>
              <a:latin typeface="Times New Roman"/>
              <a:ea typeface="Times New Roman"/>
              <a:cs typeface="Times New Roman"/>
              <a:sym typeface="Times New Roman"/>
            </a:endParaRPr>
          </a:p>
          <a:p>
            <a:pPr indent="-342900" lvl="0" marL="457200" rtl="0" algn="l">
              <a:lnSpc>
                <a:spcPct val="115000"/>
              </a:lnSpc>
              <a:spcBef>
                <a:spcPts val="160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SQRT</a:t>
            </a:r>
            <a:endParaRPr>
              <a:solidFill>
                <a:schemeClr val="dk1"/>
              </a:solidFill>
              <a:latin typeface="Times New Roman"/>
              <a:ea typeface="Times New Roman"/>
              <a:cs typeface="Times New Roman"/>
              <a:sym typeface="Times New Roman"/>
            </a:endParaRPr>
          </a:p>
          <a:p>
            <a:pPr indent="-342900" lvl="0" marL="457200" rtl="0" algn="l">
              <a:lnSpc>
                <a:spcPct val="115000"/>
              </a:lnSpc>
              <a:spcBef>
                <a:spcPts val="1600"/>
              </a:spcBef>
              <a:spcAft>
                <a:spcPts val="160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EXP</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291950" y="356850"/>
            <a:ext cx="7905600" cy="80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 sz="2800">
                <a:solidFill>
                  <a:srgbClr val="CC0000"/>
                </a:solidFill>
                <a:latin typeface="Times New Roman"/>
                <a:ea typeface="Times New Roman"/>
                <a:cs typeface="Times New Roman"/>
                <a:sym typeface="Times New Roman"/>
              </a:rPr>
              <a:t>FPGA vs GPU vs CPU</a:t>
            </a:r>
            <a:endParaRPr b="0" sz="2800">
              <a:solidFill>
                <a:srgbClr val="CC0000"/>
              </a:solidFill>
              <a:latin typeface="Times New Roman"/>
              <a:ea typeface="Times New Roman"/>
              <a:cs typeface="Times New Roman"/>
              <a:sym typeface="Times New Roman"/>
            </a:endParaRPr>
          </a:p>
        </p:txBody>
      </p:sp>
      <p:sp>
        <p:nvSpPr>
          <p:cNvPr id="76" name="Google Shape;76;p16"/>
          <p:cNvSpPr txBox="1"/>
          <p:nvPr/>
        </p:nvSpPr>
        <p:spPr>
          <a:xfrm>
            <a:off x="441000" y="1264050"/>
            <a:ext cx="82620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According to [2] and [3], a</a:t>
            </a:r>
            <a:r>
              <a:rPr lang="en" sz="1800">
                <a:solidFill>
                  <a:schemeClr val="dk2"/>
                </a:solidFill>
                <a:latin typeface="Times New Roman"/>
                <a:ea typeface="Times New Roman"/>
                <a:cs typeface="Times New Roman"/>
                <a:sym typeface="Times New Roman"/>
              </a:rPr>
              <a:t>fter testing neural networks on </a:t>
            </a:r>
            <a:r>
              <a:rPr lang="en" sz="1800">
                <a:solidFill>
                  <a:schemeClr val="dk2"/>
                </a:solidFill>
                <a:latin typeface="Times New Roman"/>
                <a:ea typeface="Times New Roman"/>
                <a:cs typeface="Times New Roman"/>
                <a:sym typeface="Times New Roman"/>
              </a:rPr>
              <a:t>different three platform GPU, CPU and FPGA</a:t>
            </a:r>
            <a:r>
              <a:rPr lang="en" sz="1800">
                <a:solidFill>
                  <a:schemeClr val="dk2"/>
                </a:solidFill>
                <a:latin typeface="Times New Roman"/>
                <a:ea typeface="Times New Roman"/>
                <a:cs typeface="Times New Roman"/>
                <a:sym typeface="Times New Roman"/>
              </a:rPr>
              <a:t>  We found:</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a:p>
            <a:pPr indent="-342900" lvl="0" marL="914400" rtl="0" algn="l">
              <a:spcBef>
                <a:spcPts val="0"/>
              </a:spcBef>
              <a:spcAft>
                <a:spcPts val="0"/>
              </a:spcAft>
              <a:buClr>
                <a:schemeClr val="dk2"/>
              </a:buClr>
              <a:buSzPts val="1800"/>
              <a:buFont typeface="Times New Roman"/>
              <a:buAutoNum type="arabicPeriod"/>
            </a:pPr>
            <a:r>
              <a:rPr lang="en" sz="1800">
                <a:solidFill>
                  <a:schemeClr val="dk2"/>
                </a:solidFill>
                <a:latin typeface="Times New Roman"/>
                <a:ea typeface="Times New Roman"/>
                <a:cs typeface="Times New Roman"/>
                <a:sym typeface="Times New Roman"/>
              </a:rPr>
              <a:t>NVIDIA GeForce 6800 Ultra (GPU) has a 3.3X speedup compared to the Intel 3GHz P4 (CPU).</a:t>
            </a:r>
            <a:endParaRPr sz="1800">
              <a:solidFill>
                <a:schemeClr val="dk2"/>
              </a:solidFill>
              <a:latin typeface="Times New Roman"/>
              <a:ea typeface="Times New Roman"/>
              <a:cs typeface="Times New Roman"/>
              <a:sym typeface="Times New Roman"/>
            </a:endParaRPr>
          </a:p>
          <a:p>
            <a:pPr indent="0" lvl="0" marL="91440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a:p>
            <a:pPr indent="0" lvl="0" marL="914400" rtl="0" algn="l">
              <a:spcBef>
                <a:spcPts val="0"/>
              </a:spcBef>
              <a:spcAft>
                <a:spcPts val="0"/>
              </a:spcAft>
              <a:buNone/>
            </a:pPr>
            <a:r>
              <a:rPr lang="en" sz="1800">
                <a:solidFill>
                  <a:schemeClr val="dk2"/>
                </a:solidFill>
                <a:latin typeface="Times New Roman"/>
                <a:ea typeface="Times New Roman"/>
                <a:cs typeface="Times New Roman"/>
                <a:sym typeface="Times New Roman"/>
              </a:rPr>
              <a:t> </a:t>
            </a:r>
            <a:endParaRPr sz="1800">
              <a:solidFill>
                <a:schemeClr val="dk2"/>
              </a:solidFill>
              <a:latin typeface="Times New Roman"/>
              <a:ea typeface="Times New Roman"/>
              <a:cs typeface="Times New Roman"/>
              <a:sym typeface="Times New Roman"/>
            </a:endParaRPr>
          </a:p>
          <a:p>
            <a:pPr indent="-342900" lvl="0" marL="914400" rtl="0" algn="l">
              <a:spcBef>
                <a:spcPts val="0"/>
              </a:spcBef>
              <a:spcAft>
                <a:spcPts val="0"/>
              </a:spcAft>
              <a:buClr>
                <a:schemeClr val="dk2"/>
              </a:buClr>
              <a:buSzPts val="1800"/>
              <a:buFont typeface="Times New Roman"/>
              <a:buAutoNum type="arabicPeriod"/>
            </a:pPr>
            <a:r>
              <a:rPr lang="en" sz="1800">
                <a:solidFill>
                  <a:schemeClr val="dk2"/>
                </a:solidFill>
                <a:latin typeface="Times New Roman"/>
                <a:ea typeface="Times New Roman"/>
                <a:cs typeface="Times New Roman"/>
                <a:sym typeface="Times New Roman"/>
              </a:rPr>
              <a:t>FPGA often speeds up the performance by 3-4X compared to GPU.</a:t>
            </a:r>
            <a:endParaRPr sz="1800">
              <a:solidFill>
                <a:schemeClr val="dk2"/>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Division</a:t>
            </a:r>
            <a:endParaRPr>
              <a:solidFill>
                <a:srgbClr val="CC0000"/>
              </a:solidFill>
              <a:latin typeface="Times New Roman"/>
              <a:ea typeface="Times New Roman"/>
              <a:cs typeface="Times New Roman"/>
              <a:sym typeface="Times New Roman"/>
            </a:endParaRPr>
          </a:p>
        </p:txBody>
      </p:sp>
      <p:pic>
        <p:nvPicPr>
          <p:cNvPr id="265" name="Google Shape;265;p43"/>
          <p:cNvPicPr preferRelativeResize="0"/>
          <p:nvPr/>
        </p:nvPicPr>
        <p:blipFill rotWithShape="1">
          <a:blip r:embed="rId3">
            <a:alphaModFix/>
          </a:blip>
          <a:srcRect b="0" l="0" r="0" t="0"/>
          <a:stretch/>
        </p:blipFill>
        <p:spPr>
          <a:xfrm>
            <a:off x="650250" y="1240550"/>
            <a:ext cx="7843500" cy="3488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Square Root</a:t>
            </a:r>
            <a:endParaRPr>
              <a:solidFill>
                <a:srgbClr val="CC0000"/>
              </a:solidFill>
              <a:latin typeface="Times New Roman"/>
              <a:ea typeface="Times New Roman"/>
              <a:cs typeface="Times New Roman"/>
              <a:sym typeface="Times New Roman"/>
            </a:endParaRPr>
          </a:p>
        </p:txBody>
      </p:sp>
      <p:pic>
        <p:nvPicPr>
          <p:cNvPr id="271" name="Google Shape;271;p44"/>
          <p:cNvPicPr preferRelativeResize="0"/>
          <p:nvPr/>
        </p:nvPicPr>
        <p:blipFill rotWithShape="1">
          <a:blip r:embed="rId3">
            <a:alphaModFix/>
          </a:blip>
          <a:srcRect b="0" l="0" r="0" t="0"/>
          <a:stretch/>
        </p:blipFill>
        <p:spPr>
          <a:xfrm>
            <a:off x="546150" y="1607650"/>
            <a:ext cx="8051700" cy="2677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Exponential</a:t>
            </a:r>
            <a:endParaRPr>
              <a:solidFill>
                <a:srgbClr val="CC0000"/>
              </a:solidFill>
              <a:latin typeface="Times New Roman"/>
              <a:ea typeface="Times New Roman"/>
              <a:cs typeface="Times New Roman"/>
              <a:sym typeface="Times New Roman"/>
            </a:endParaRPr>
          </a:p>
        </p:txBody>
      </p:sp>
      <p:pic>
        <p:nvPicPr>
          <p:cNvPr id="277" name="Google Shape;277;p45"/>
          <p:cNvPicPr preferRelativeResize="0"/>
          <p:nvPr/>
        </p:nvPicPr>
        <p:blipFill rotWithShape="1">
          <a:blip r:embed="rId3">
            <a:alphaModFix/>
          </a:blip>
          <a:srcRect b="0" l="0" r="0" t="0"/>
          <a:stretch/>
        </p:blipFill>
        <p:spPr>
          <a:xfrm>
            <a:off x="2728049" y="1615358"/>
            <a:ext cx="3687900" cy="1912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Achievements</a:t>
            </a:r>
            <a:endParaRPr>
              <a:solidFill>
                <a:srgbClr val="CC0000"/>
              </a:solidFill>
              <a:latin typeface="Times New Roman"/>
              <a:ea typeface="Times New Roman"/>
              <a:cs typeface="Times New Roman"/>
              <a:sym typeface="Times New Roman"/>
            </a:endParaRPr>
          </a:p>
        </p:txBody>
      </p:sp>
      <p:sp>
        <p:nvSpPr>
          <p:cNvPr id="283" name="Google Shape;283;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just">
              <a:lnSpc>
                <a:spcPct val="115000"/>
              </a:lnSpc>
              <a:spcBef>
                <a:spcPts val="0"/>
              </a:spcBef>
              <a:spcAft>
                <a:spcPts val="0"/>
              </a:spcAft>
              <a:buClr>
                <a:schemeClr val="dk1"/>
              </a:buClr>
              <a:buSzPts val="1400"/>
              <a:buFont typeface="Times New Roman"/>
              <a:buAutoNum type="arabicPeriod"/>
            </a:pPr>
            <a:r>
              <a:rPr lang="en" sz="1400">
                <a:solidFill>
                  <a:schemeClr val="dk1"/>
                </a:solidFill>
                <a:latin typeface="Times New Roman"/>
                <a:ea typeface="Times New Roman"/>
                <a:cs typeface="Times New Roman"/>
                <a:sym typeface="Times New Roman"/>
              </a:rPr>
              <a:t>Understanding of functional and nonfunctional requirements of the project</a:t>
            </a:r>
            <a:endParaRPr sz="1400">
              <a:solidFill>
                <a:schemeClr val="dk1"/>
              </a:solidFill>
              <a:latin typeface="Times New Roman"/>
              <a:ea typeface="Times New Roman"/>
              <a:cs typeface="Times New Roman"/>
              <a:sym typeface="Times New Roman"/>
            </a:endParaRPr>
          </a:p>
          <a:p>
            <a:pPr indent="-317500" lvl="0" marL="457200" rtl="0" algn="just">
              <a:lnSpc>
                <a:spcPct val="115000"/>
              </a:lnSpc>
              <a:spcBef>
                <a:spcPts val="1600"/>
              </a:spcBef>
              <a:spcAft>
                <a:spcPts val="0"/>
              </a:spcAft>
              <a:buClr>
                <a:schemeClr val="dk1"/>
              </a:buClr>
              <a:buSzPts val="1400"/>
              <a:buFont typeface="Times New Roman"/>
              <a:buAutoNum type="arabicPeriod"/>
            </a:pPr>
            <a:r>
              <a:rPr lang="en" sz="1400">
                <a:solidFill>
                  <a:schemeClr val="dk1"/>
                </a:solidFill>
                <a:latin typeface="Times New Roman"/>
                <a:ea typeface="Times New Roman"/>
                <a:cs typeface="Times New Roman"/>
                <a:sym typeface="Times New Roman"/>
              </a:rPr>
              <a:t>Encompassing the principles of Convolutional Neural Network.</a:t>
            </a:r>
            <a:endParaRPr sz="1400">
              <a:solidFill>
                <a:schemeClr val="dk1"/>
              </a:solidFill>
              <a:latin typeface="Times New Roman"/>
              <a:ea typeface="Times New Roman"/>
              <a:cs typeface="Times New Roman"/>
              <a:sym typeface="Times New Roman"/>
            </a:endParaRPr>
          </a:p>
          <a:p>
            <a:pPr indent="-317500" lvl="0" marL="457200" rtl="0" algn="just">
              <a:lnSpc>
                <a:spcPct val="115000"/>
              </a:lnSpc>
              <a:spcBef>
                <a:spcPts val="1600"/>
              </a:spcBef>
              <a:spcAft>
                <a:spcPts val="0"/>
              </a:spcAft>
              <a:buClr>
                <a:schemeClr val="dk1"/>
              </a:buClr>
              <a:buSzPts val="1400"/>
              <a:buFont typeface="Times New Roman"/>
              <a:buAutoNum type="arabicPeriod"/>
            </a:pPr>
            <a:r>
              <a:rPr lang="en" sz="1400">
                <a:solidFill>
                  <a:schemeClr val="dk1"/>
                </a:solidFill>
                <a:latin typeface="Times New Roman"/>
                <a:ea typeface="Times New Roman"/>
                <a:cs typeface="Times New Roman"/>
                <a:sym typeface="Times New Roman"/>
              </a:rPr>
              <a:t>Gathering data regarding current advancements and ongoing research on image feature detection and applications in plant leaf disease detection. As well as top of the line advancements in research regarding FPGA CNN implementations.</a:t>
            </a:r>
            <a:endParaRPr sz="1400">
              <a:solidFill>
                <a:schemeClr val="dk1"/>
              </a:solidFill>
              <a:latin typeface="Times New Roman"/>
              <a:ea typeface="Times New Roman"/>
              <a:cs typeface="Times New Roman"/>
              <a:sym typeface="Times New Roman"/>
            </a:endParaRPr>
          </a:p>
          <a:p>
            <a:pPr indent="-317500" lvl="0" marL="457200" rtl="0" algn="just">
              <a:lnSpc>
                <a:spcPct val="115000"/>
              </a:lnSpc>
              <a:spcBef>
                <a:spcPts val="1600"/>
              </a:spcBef>
              <a:spcAft>
                <a:spcPts val="0"/>
              </a:spcAft>
              <a:buClr>
                <a:schemeClr val="dk1"/>
              </a:buClr>
              <a:buSzPts val="1400"/>
              <a:buFont typeface="Times New Roman"/>
              <a:buAutoNum type="arabicPeriod"/>
            </a:pPr>
            <a:r>
              <a:rPr lang="en" sz="1400">
                <a:solidFill>
                  <a:schemeClr val="dk1"/>
                </a:solidFill>
                <a:latin typeface="Times New Roman"/>
                <a:ea typeface="Times New Roman"/>
                <a:cs typeface="Times New Roman"/>
                <a:sym typeface="Times New Roman"/>
              </a:rPr>
              <a:t>Acquiring practical knowledge on frameworks and tools used for our implementations.</a:t>
            </a:r>
            <a:endParaRPr sz="1400">
              <a:solidFill>
                <a:schemeClr val="dk1"/>
              </a:solidFill>
              <a:latin typeface="Times New Roman"/>
              <a:ea typeface="Times New Roman"/>
              <a:cs typeface="Times New Roman"/>
              <a:sym typeface="Times New Roman"/>
            </a:endParaRPr>
          </a:p>
          <a:p>
            <a:pPr indent="-317500" lvl="0" marL="457200" rtl="0" algn="just">
              <a:lnSpc>
                <a:spcPct val="115000"/>
              </a:lnSpc>
              <a:spcBef>
                <a:spcPts val="1600"/>
              </a:spcBef>
              <a:spcAft>
                <a:spcPts val="0"/>
              </a:spcAft>
              <a:buClr>
                <a:schemeClr val="dk1"/>
              </a:buClr>
              <a:buSzPts val="1400"/>
              <a:buFont typeface="Times New Roman"/>
              <a:buAutoNum type="arabicPeriod"/>
            </a:pPr>
            <a:r>
              <a:rPr lang="en" sz="1400">
                <a:solidFill>
                  <a:schemeClr val="dk1"/>
                </a:solidFill>
                <a:latin typeface="Times New Roman"/>
                <a:ea typeface="Times New Roman"/>
                <a:cs typeface="Times New Roman"/>
                <a:sym typeface="Times New Roman"/>
              </a:rPr>
              <a:t>Full application DEMO on Raspberry Pi platform.</a:t>
            </a:r>
            <a:endParaRPr sz="1400">
              <a:solidFill>
                <a:schemeClr val="dk1"/>
              </a:solidFill>
              <a:latin typeface="Times New Roman"/>
              <a:ea typeface="Times New Roman"/>
              <a:cs typeface="Times New Roman"/>
              <a:sym typeface="Times New Roman"/>
            </a:endParaRPr>
          </a:p>
          <a:p>
            <a:pPr indent="-317500" lvl="0" marL="457200" rtl="0" algn="just">
              <a:lnSpc>
                <a:spcPct val="115000"/>
              </a:lnSpc>
              <a:spcBef>
                <a:spcPts val="1600"/>
              </a:spcBef>
              <a:spcAft>
                <a:spcPts val="1600"/>
              </a:spcAft>
              <a:buClr>
                <a:schemeClr val="dk1"/>
              </a:buClr>
              <a:buSzPts val="1400"/>
              <a:buFont typeface="Times New Roman"/>
              <a:buAutoNum type="arabicPeriod"/>
            </a:pPr>
            <a:r>
              <a:rPr lang="en" sz="1400">
                <a:solidFill>
                  <a:schemeClr val="dk1"/>
                </a:solidFill>
                <a:latin typeface="Times New Roman"/>
                <a:ea typeface="Times New Roman"/>
                <a:cs typeface="Times New Roman"/>
                <a:sym typeface="Times New Roman"/>
              </a:rPr>
              <a:t>Basis implementation of CNN architecture on FPGA platform.</a:t>
            </a:r>
            <a:endParaRPr b="1" sz="140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Future Goals</a:t>
            </a:r>
            <a:endParaRPr>
              <a:solidFill>
                <a:srgbClr val="CC0000"/>
              </a:solidFill>
              <a:latin typeface="Times New Roman"/>
              <a:ea typeface="Times New Roman"/>
              <a:cs typeface="Times New Roman"/>
              <a:sym typeface="Times New Roman"/>
            </a:endParaRPr>
          </a:p>
        </p:txBody>
      </p:sp>
      <p:sp>
        <p:nvSpPr>
          <p:cNvPr id="289" name="Google Shape;289;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just">
              <a:lnSpc>
                <a:spcPct val="115000"/>
              </a:lnSpc>
              <a:spcBef>
                <a:spcPts val="0"/>
              </a:spcBef>
              <a:spcAft>
                <a:spcPts val="0"/>
              </a:spcAft>
              <a:buClr>
                <a:schemeClr val="dk1"/>
              </a:buClr>
              <a:buSzPts val="1400"/>
              <a:buFont typeface="Times New Roman"/>
              <a:buAutoNum type="arabicPeriod"/>
            </a:pPr>
            <a:r>
              <a:rPr lang="en" sz="1400">
                <a:solidFill>
                  <a:schemeClr val="dk1"/>
                </a:solidFill>
                <a:latin typeface="Times New Roman"/>
                <a:ea typeface="Times New Roman"/>
                <a:cs typeface="Times New Roman"/>
                <a:sym typeface="Times New Roman"/>
              </a:rPr>
              <a:t>Creating low level implementation of Mobilenet models.</a:t>
            </a:r>
            <a:endParaRPr sz="1400">
              <a:solidFill>
                <a:schemeClr val="dk1"/>
              </a:solidFill>
              <a:latin typeface="Times New Roman"/>
              <a:ea typeface="Times New Roman"/>
              <a:cs typeface="Times New Roman"/>
              <a:sym typeface="Times New Roman"/>
            </a:endParaRPr>
          </a:p>
          <a:p>
            <a:pPr indent="-317500" lvl="0" marL="457200" rtl="0" algn="just">
              <a:lnSpc>
                <a:spcPct val="115000"/>
              </a:lnSpc>
              <a:spcBef>
                <a:spcPts val="1600"/>
              </a:spcBef>
              <a:spcAft>
                <a:spcPts val="0"/>
              </a:spcAft>
              <a:buClr>
                <a:schemeClr val="dk1"/>
              </a:buClr>
              <a:buSzPts val="1400"/>
              <a:buFont typeface="Times New Roman"/>
              <a:buAutoNum type="arabicPeriod"/>
            </a:pPr>
            <a:r>
              <a:rPr lang="en" sz="1400">
                <a:solidFill>
                  <a:schemeClr val="dk1"/>
                </a:solidFill>
                <a:latin typeface="Times New Roman"/>
                <a:ea typeface="Times New Roman"/>
                <a:cs typeface="Times New Roman"/>
                <a:sym typeface="Times New Roman"/>
              </a:rPr>
              <a:t>Applying applicational models into FPGA devices using HLS and RTL.</a:t>
            </a:r>
            <a:endParaRPr sz="1400">
              <a:solidFill>
                <a:schemeClr val="dk1"/>
              </a:solidFill>
              <a:latin typeface="Times New Roman"/>
              <a:ea typeface="Times New Roman"/>
              <a:cs typeface="Times New Roman"/>
              <a:sym typeface="Times New Roman"/>
            </a:endParaRPr>
          </a:p>
          <a:p>
            <a:pPr indent="-317500" lvl="0" marL="457200" rtl="0" algn="just">
              <a:lnSpc>
                <a:spcPct val="115000"/>
              </a:lnSpc>
              <a:spcBef>
                <a:spcPts val="1600"/>
              </a:spcBef>
              <a:spcAft>
                <a:spcPts val="1600"/>
              </a:spcAft>
              <a:buClr>
                <a:schemeClr val="dk1"/>
              </a:buClr>
              <a:buSzPts val="1400"/>
              <a:buFont typeface="Times New Roman"/>
              <a:buAutoNum type="arabicPeriod"/>
            </a:pPr>
            <a:r>
              <a:rPr lang="en" sz="1400">
                <a:solidFill>
                  <a:schemeClr val="dk1"/>
                </a:solidFill>
                <a:latin typeface="Times New Roman"/>
                <a:ea typeface="Times New Roman"/>
                <a:cs typeface="Times New Roman"/>
                <a:sym typeface="Times New Roman"/>
              </a:rPr>
              <a:t>Iteration and performance evaluation.</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References</a:t>
            </a:r>
            <a:endParaRPr>
              <a:solidFill>
                <a:srgbClr val="CC0000"/>
              </a:solidFill>
              <a:latin typeface="Times New Roman"/>
              <a:ea typeface="Times New Roman"/>
              <a:cs typeface="Times New Roman"/>
              <a:sym typeface="Times New Roman"/>
            </a:endParaRPr>
          </a:p>
        </p:txBody>
      </p:sp>
      <p:sp>
        <p:nvSpPr>
          <p:cNvPr id="295" name="Google Shape;295;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98450" lvl="0" marL="457200" rtl="0" algn="l">
              <a:lnSpc>
                <a:spcPct val="100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Kyriakos, A. (2019). High Performance Accelerator for CNN Applications. </a:t>
            </a:r>
            <a:r>
              <a:rPr i="1" lang="en" sz="1100">
                <a:solidFill>
                  <a:schemeClr val="dk1"/>
                </a:solidFill>
                <a:latin typeface="Times New Roman"/>
                <a:ea typeface="Times New Roman"/>
                <a:cs typeface="Times New Roman"/>
                <a:sym typeface="Times New Roman"/>
              </a:rPr>
              <a:t>29th International Symposium on Power and Timing Modeling, Optimization and Simulation (PATMOS 2019)</a:t>
            </a:r>
            <a:r>
              <a:rPr lang="en" sz="1100">
                <a:solidFill>
                  <a:schemeClr val="dk1"/>
                </a:solidFill>
                <a:latin typeface="Times New Roman"/>
                <a:ea typeface="Times New Roman"/>
                <a:cs typeface="Times New Roman"/>
                <a:sym typeface="Times New Roman"/>
              </a:rPr>
              <a:t> (pp. 135-140). Athens: c 2019 IEEE .</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298450" lvl="0" marL="457200" rtl="0" algn="just">
              <a:lnSpc>
                <a:spcPct val="115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D. Steinkraus, I. Buck, and P. Y. Simard, “Using GPUs for machine learning algorithms,” in Eighth International Conference on Document Analysis and Recognition (ICDAR 05), 2005.</a:t>
            </a:r>
            <a:endParaRPr sz="1100">
              <a:solidFill>
                <a:schemeClr val="dk1"/>
              </a:solidFill>
              <a:latin typeface="Times New Roman"/>
              <a:ea typeface="Times New Roman"/>
              <a:cs typeface="Times New Roman"/>
              <a:sym typeface="Times New Roman"/>
            </a:endParaRPr>
          </a:p>
          <a:p>
            <a:pPr indent="-298450" lvl="0" marL="457200" rtl="0" algn="just">
              <a:lnSpc>
                <a:spcPct val="115000"/>
              </a:lnSpc>
              <a:spcBef>
                <a:spcPts val="1600"/>
              </a:spcBef>
              <a:spcAft>
                <a:spcPts val="160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K. Ovtcharov, O. Ruwase, J. Kim, J. Fowers, K. Strauss, and E. S. Chung, “Accelerating Deep Convolutional Neural Networks Using Specialized Hardware,” Microsoft Res. Whitepaper, 2015. 56</a:t>
            </a:r>
            <a:endParaRPr sz="1100">
              <a:solidFill>
                <a:schemeClr val="dk1"/>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9"/>
          <p:cNvSpPr txBox="1"/>
          <p:nvPr>
            <p:ph idx="1" type="body"/>
          </p:nvPr>
        </p:nvSpPr>
        <p:spPr>
          <a:xfrm>
            <a:off x="2572650" y="1917600"/>
            <a:ext cx="3998700" cy="13083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4600">
                <a:latin typeface="Times New Roman"/>
                <a:ea typeface="Times New Roman"/>
                <a:cs typeface="Times New Roman"/>
                <a:sym typeface="Times New Roman"/>
              </a:rPr>
              <a:t>Thank you</a:t>
            </a:r>
            <a:endParaRPr sz="46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291950" y="356850"/>
            <a:ext cx="7905600" cy="80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 sz="2800">
                <a:solidFill>
                  <a:srgbClr val="CC0000"/>
                </a:solidFill>
                <a:latin typeface="Times New Roman"/>
                <a:ea typeface="Times New Roman"/>
                <a:cs typeface="Times New Roman"/>
                <a:sym typeface="Times New Roman"/>
              </a:rPr>
              <a:t>Convolution Neural network - CNN</a:t>
            </a:r>
            <a:r>
              <a:rPr b="0" lang="en" sz="4000">
                <a:solidFill>
                  <a:srgbClr val="CC0000"/>
                </a:solidFill>
              </a:rPr>
              <a:t> </a:t>
            </a:r>
            <a:endParaRPr b="0" sz="2800">
              <a:solidFill>
                <a:srgbClr val="CC0000"/>
              </a:solidFill>
              <a:latin typeface="Times New Roman"/>
              <a:ea typeface="Times New Roman"/>
              <a:cs typeface="Times New Roman"/>
              <a:sym typeface="Times New Roman"/>
            </a:endParaRPr>
          </a:p>
        </p:txBody>
      </p:sp>
      <p:sp>
        <p:nvSpPr>
          <p:cNvPr id="82" name="Google Shape;82;p17"/>
          <p:cNvSpPr txBox="1"/>
          <p:nvPr>
            <p:ph idx="1" type="body"/>
          </p:nvPr>
        </p:nvSpPr>
        <p:spPr>
          <a:xfrm>
            <a:off x="291950" y="1312650"/>
            <a:ext cx="5435100" cy="3410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800">
                <a:latin typeface="Times New Roman"/>
                <a:ea typeface="Times New Roman"/>
                <a:cs typeface="Times New Roman"/>
                <a:sym typeface="Times New Roman"/>
              </a:rPr>
              <a:t>Convolution neural network contain five main layers:</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	Convolution layer</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	Pooling layer</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	Flatten layer</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	Fully connected layer</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	Activation function layer  </a:t>
            </a:r>
            <a:endParaRPr sz="1800">
              <a:latin typeface="Times New Roman"/>
              <a:ea typeface="Times New Roman"/>
              <a:cs typeface="Times New Roman"/>
              <a:sym typeface="Times New Roman"/>
            </a:endParaRPr>
          </a:p>
          <a:p>
            <a:pPr indent="0" lvl="0" marL="0" rtl="0" algn="l">
              <a:spcBef>
                <a:spcPts val="0"/>
              </a:spcBef>
              <a:spcAft>
                <a:spcPts val="1600"/>
              </a:spcAft>
              <a:buNone/>
            </a:pPr>
            <a:r>
              <a:t/>
            </a:r>
            <a:endParaRPr>
              <a:latin typeface="Times New Roman"/>
              <a:ea typeface="Times New Roman"/>
              <a:cs typeface="Times New Roman"/>
              <a:sym typeface="Times New Roman"/>
            </a:endParaRPr>
          </a:p>
        </p:txBody>
      </p:sp>
      <p:pic>
        <p:nvPicPr>
          <p:cNvPr id="83" name="Google Shape;83;p17"/>
          <p:cNvPicPr preferRelativeResize="0"/>
          <p:nvPr/>
        </p:nvPicPr>
        <p:blipFill>
          <a:blip r:embed="rId3">
            <a:alphaModFix/>
          </a:blip>
          <a:stretch>
            <a:fillRect/>
          </a:stretch>
        </p:blipFill>
        <p:spPr>
          <a:xfrm>
            <a:off x="3961200" y="2379600"/>
            <a:ext cx="4953076" cy="2343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291950" y="356850"/>
            <a:ext cx="7905600" cy="80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 sz="2800">
                <a:solidFill>
                  <a:srgbClr val="CC0000"/>
                </a:solidFill>
                <a:latin typeface="Times New Roman"/>
                <a:ea typeface="Times New Roman"/>
                <a:cs typeface="Times New Roman"/>
                <a:sym typeface="Times New Roman"/>
              </a:rPr>
              <a:t>Convolution Layer</a:t>
            </a:r>
            <a:r>
              <a:rPr b="0" lang="en" sz="4000">
                <a:solidFill>
                  <a:srgbClr val="CC0000"/>
                </a:solidFill>
              </a:rPr>
              <a:t> </a:t>
            </a:r>
            <a:endParaRPr b="0" sz="2800">
              <a:solidFill>
                <a:srgbClr val="CC0000"/>
              </a:solidFill>
              <a:latin typeface="Times New Roman"/>
              <a:ea typeface="Times New Roman"/>
              <a:cs typeface="Times New Roman"/>
              <a:sym typeface="Times New Roman"/>
            </a:endParaRPr>
          </a:p>
        </p:txBody>
      </p:sp>
      <p:sp>
        <p:nvSpPr>
          <p:cNvPr id="89" name="Google Shape;89;p18"/>
          <p:cNvSpPr txBox="1"/>
          <p:nvPr>
            <p:ph idx="1" type="body"/>
          </p:nvPr>
        </p:nvSpPr>
        <p:spPr>
          <a:xfrm>
            <a:off x="291950" y="1312650"/>
            <a:ext cx="8440200" cy="988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A CNN is a neural network with some convolutional layers (and some other layers).  A convolutional layer has several filters that does convolutional operation.</a:t>
            </a:r>
            <a:r>
              <a:rPr lang="en"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indent="0" lvl="0" marL="0" rtl="0" algn="l">
              <a:spcBef>
                <a:spcPts val="0"/>
              </a:spcBef>
              <a:spcAft>
                <a:spcPts val="1600"/>
              </a:spcAft>
              <a:buNone/>
            </a:pPr>
            <a:r>
              <a:t/>
            </a:r>
            <a:endParaRPr>
              <a:latin typeface="Times New Roman"/>
              <a:ea typeface="Times New Roman"/>
              <a:cs typeface="Times New Roman"/>
              <a:sym typeface="Times New Roman"/>
            </a:endParaRPr>
          </a:p>
        </p:txBody>
      </p:sp>
      <p:pic>
        <p:nvPicPr>
          <p:cNvPr id="90" name="Google Shape;90;p18"/>
          <p:cNvPicPr preferRelativeResize="0"/>
          <p:nvPr/>
        </p:nvPicPr>
        <p:blipFill>
          <a:blip r:embed="rId3">
            <a:alphaModFix/>
          </a:blip>
          <a:stretch>
            <a:fillRect/>
          </a:stretch>
        </p:blipFill>
        <p:spPr>
          <a:xfrm>
            <a:off x="2506575" y="2300850"/>
            <a:ext cx="3476326" cy="2537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291950" y="356850"/>
            <a:ext cx="7905600" cy="80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 sz="2800">
                <a:solidFill>
                  <a:srgbClr val="CC0000"/>
                </a:solidFill>
                <a:latin typeface="Times New Roman"/>
                <a:ea typeface="Times New Roman"/>
                <a:cs typeface="Times New Roman"/>
                <a:sym typeface="Times New Roman"/>
              </a:rPr>
              <a:t>Pooling layer</a:t>
            </a:r>
            <a:r>
              <a:rPr b="0" lang="en" sz="4000">
                <a:solidFill>
                  <a:srgbClr val="CC0000"/>
                </a:solidFill>
              </a:rPr>
              <a:t> </a:t>
            </a:r>
            <a:endParaRPr b="0" sz="2800">
              <a:solidFill>
                <a:srgbClr val="CC0000"/>
              </a:solidFill>
              <a:latin typeface="Times New Roman"/>
              <a:ea typeface="Times New Roman"/>
              <a:cs typeface="Times New Roman"/>
              <a:sym typeface="Times New Roman"/>
            </a:endParaRPr>
          </a:p>
        </p:txBody>
      </p:sp>
      <p:sp>
        <p:nvSpPr>
          <p:cNvPr id="96" name="Google Shape;96;p19"/>
          <p:cNvSpPr txBox="1"/>
          <p:nvPr>
            <p:ph idx="1" type="body"/>
          </p:nvPr>
        </p:nvSpPr>
        <p:spPr>
          <a:xfrm>
            <a:off x="291950" y="1312650"/>
            <a:ext cx="8440200" cy="356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Non-linear </a:t>
            </a:r>
            <a:r>
              <a:rPr lang="en" sz="1800">
                <a:latin typeface="Times New Roman"/>
                <a:ea typeface="Times New Roman"/>
                <a:cs typeface="Times New Roman"/>
                <a:sym typeface="Times New Roman"/>
              </a:rPr>
              <a:t>downsampling</a:t>
            </a:r>
            <a:r>
              <a:rPr lang="en" sz="1800">
                <a:latin typeface="Times New Roman"/>
                <a:ea typeface="Times New Roman"/>
                <a:cs typeface="Times New Roman"/>
                <a:sym typeface="Times New Roman"/>
              </a:rPr>
              <a:t> to simplify the information in output from convolutional layer.</a:t>
            </a:r>
            <a:endParaRPr sz="1800">
              <a:latin typeface="Times New Roman"/>
              <a:ea typeface="Times New Roman"/>
              <a:cs typeface="Times New Roman"/>
              <a:sym typeface="Times New Roman"/>
            </a:endParaRPr>
          </a:p>
          <a:p>
            <a:pPr indent="0" lvl="0" marL="0" rtl="0" algn="l">
              <a:spcBef>
                <a:spcPts val="1600"/>
              </a:spcBef>
              <a:spcAft>
                <a:spcPts val="0"/>
              </a:spcAft>
              <a:buNone/>
            </a:pPr>
            <a:r>
              <a:t/>
            </a:r>
            <a:endParaRPr sz="1800">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sz="1800">
                <a:latin typeface="Times New Roman"/>
                <a:ea typeface="Times New Roman"/>
                <a:cs typeface="Times New Roman"/>
                <a:sym typeface="Times New Roman"/>
              </a:rPr>
              <a:t>Variants:</a:t>
            </a:r>
            <a:endParaRPr sz="1800">
              <a:latin typeface="Times New Roman"/>
              <a:ea typeface="Times New Roman"/>
              <a:cs typeface="Times New Roman"/>
              <a:sym typeface="Times New Roman"/>
            </a:endParaRPr>
          </a:p>
          <a:p>
            <a:pPr indent="-342900" lvl="0" marL="914400" rtl="0" algn="l">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Max pooling (popular)</a:t>
            </a:r>
            <a:endParaRPr sz="1800">
              <a:latin typeface="Times New Roman"/>
              <a:ea typeface="Times New Roman"/>
              <a:cs typeface="Times New Roman"/>
              <a:sym typeface="Times New Roman"/>
            </a:endParaRPr>
          </a:p>
          <a:p>
            <a:pPr indent="-342900" lvl="0" marL="914400" rtl="0" algn="l">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Weighted average</a:t>
            </a:r>
            <a:endParaRPr sz="1800">
              <a:latin typeface="Times New Roman"/>
              <a:ea typeface="Times New Roman"/>
              <a:cs typeface="Times New Roman"/>
              <a:sym typeface="Times New Roman"/>
            </a:endParaRPr>
          </a:p>
          <a:p>
            <a:pPr indent="-342900" lvl="0" marL="914400" rtl="0" algn="l">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Sum pooling</a:t>
            </a:r>
            <a:endParaRPr sz="1800">
              <a:latin typeface="Times New Roman"/>
              <a:ea typeface="Times New Roman"/>
              <a:cs typeface="Times New Roman"/>
              <a:sym typeface="Times New Roman"/>
            </a:endParaRPr>
          </a:p>
        </p:txBody>
      </p:sp>
      <p:pic>
        <p:nvPicPr>
          <p:cNvPr id="97" name="Google Shape;97;p19"/>
          <p:cNvPicPr preferRelativeResize="0"/>
          <p:nvPr/>
        </p:nvPicPr>
        <p:blipFill>
          <a:blip r:embed="rId3">
            <a:alphaModFix/>
          </a:blip>
          <a:stretch>
            <a:fillRect/>
          </a:stretch>
        </p:blipFill>
        <p:spPr>
          <a:xfrm>
            <a:off x="3876600" y="2503625"/>
            <a:ext cx="4855549" cy="1652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291950" y="356850"/>
            <a:ext cx="7905600" cy="80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 sz="2800">
                <a:solidFill>
                  <a:srgbClr val="CC0000"/>
                </a:solidFill>
                <a:latin typeface="Times New Roman"/>
                <a:ea typeface="Times New Roman"/>
                <a:cs typeface="Times New Roman"/>
                <a:sym typeface="Times New Roman"/>
              </a:rPr>
              <a:t>Flatten layer</a:t>
            </a:r>
            <a:r>
              <a:rPr b="0" lang="en" sz="4000">
                <a:solidFill>
                  <a:srgbClr val="CC0000"/>
                </a:solidFill>
              </a:rPr>
              <a:t> </a:t>
            </a:r>
            <a:endParaRPr b="0" sz="2800">
              <a:solidFill>
                <a:srgbClr val="CC0000"/>
              </a:solidFill>
              <a:latin typeface="Times New Roman"/>
              <a:ea typeface="Times New Roman"/>
              <a:cs typeface="Times New Roman"/>
              <a:sym typeface="Times New Roman"/>
            </a:endParaRPr>
          </a:p>
        </p:txBody>
      </p:sp>
      <p:sp>
        <p:nvSpPr>
          <p:cNvPr id="103" name="Google Shape;103;p20"/>
          <p:cNvSpPr txBox="1"/>
          <p:nvPr>
            <p:ph idx="1" type="body"/>
          </p:nvPr>
        </p:nvSpPr>
        <p:spPr>
          <a:xfrm>
            <a:off x="291950" y="1312650"/>
            <a:ext cx="8440200" cy="356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Flattening is converting the data into a 1-dimensional array for inputting it to the fully connected layer.</a:t>
            </a:r>
            <a:endParaRPr sz="1800">
              <a:latin typeface="Times New Roman"/>
              <a:ea typeface="Times New Roman"/>
              <a:cs typeface="Times New Roman"/>
              <a:sym typeface="Times New Roman"/>
            </a:endParaRPr>
          </a:p>
          <a:p>
            <a:pPr indent="0" lvl="0" marL="0" rtl="0" algn="l">
              <a:spcBef>
                <a:spcPts val="1600"/>
              </a:spcBef>
              <a:spcAft>
                <a:spcPts val="0"/>
              </a:spcAft>
              <a:buNone/>
            </a:pPr>
            <a:r>
              <a:t/>
            </a:r>
            <a:endParaRPr sz="1800">
              <a:latin typeface="Times New Roman"/>
              <a:ea typeface="Times New Roman"/>
              <a:cs typeface="Times New Roman"/>
              <a:sym typeface="Times New Roman"/>
            </a:endParaRPr>
          </a:p>
          <a:p>
            <a:pPr indent="0" lvl="0" marL="0" rtl="0" algn="l">
              <a:spcBef>
                <a:spcPts val="1600"/>
              </a:spcBef>
              <a:spcAft>
                <a:spcPts val="1600"/>
              </a:spcAft>
              <a:buNone/>
            </a:pPr>
            <a:r>
              <a:t/>
            </a:r>
            <a:endParaRPr sz="1800">
              <a:latin typeface="Times New Roman"/>
              <a:ea typeface="Times New Roman"/>
              <a:cs typeface="Times New Roman"/>
              <a:sym typeface="Times New Roman"/>
            </a:endParaRPr>
          </a:p>
        </p:txBody>
      </p:sp>
      <p:pic>
        <p:nvPicPr>
          <p:cNvPr id="104" name="Google Shape;104;p20"/>
          <p:cNvPicPr preferRelativeResize="0"/>
          <p:nvPr/>
        </p:nvPicPr>
        <p:blipFill>
          <a:blip r:embed="rId3">
            <a:alphaModFix/>
          </a:blip>
          <a:stretch>
            <a:fillRect/>
          </a:stretch>
        </p:blipFill>
        <p:spPr>
          <a:xfrm>
            <a:off x="1329725" y="1952550"/>
            <a:ext cx="6484550" cy="2507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291950" y="356850"/>
            <a:ext cx="7905600" cy="80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 sz="2800">
                <a:solidFill>
                  <a:srgbClr val="CC0000"/>
                </a:solidFill>
                <a:latin typeface="Times New Roman"/>
                <a:ea typeface="Times New Roman"/>
                <a:cs typeface="Times New Roman"/>
                <a:sym typeface="Times New Roman"/>
              </a:rPr>
              <a:t>Fully connected layer</a:t>
            </a:r>
            <a:r>
              <a:rPr b="0" lang="en" sz="4000">
                <a:solidFill>
                  <a:srgbClr val="CC0000"/>
                </a:solidFill>
              </a:rPr>
              <a:t> </a:t>
            </a:r>
            <a:endParaRPr b="0" sz="2800">
              <a:solidFill>
                <a:srgbClr val="CC0000"/>
              </a:solidFill>
              <a:latin typeface="Times New Roman"/>
              <a:ea typeface="Times New Roman"/>
              <a:cs typeface="Times New Roman"/>
              <a:sym typeface="Times New Roman"/>
            </a:endParaRPr>
          </a:p>
        </p:txBody>
      </p:sp>
      <p:sp>
        <p:nvSpPr>
          <p:cNvPr id="110" name="Google Shape;110;p21"/>
          <p:cNvSpPr txBox="1"/>
          <p:nvPr>
            <p:ph idx="1" type="body"/>
          </p:nvPr>
        </p:nvSpPr>
        <p:spPr>
          <a:xfrm>
            <a:off x="291950" y="1312650"/>
            <a:ext cx="8440200" cy="356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Contains neurons that connect to the entire input volume, as in ordinary Neural Networks.</a:t>
            </a:r>
            <a:endParaRPr sz="1800">
              <a:latin typeface="Times New Roman"/>
              <a:ea typeface="Times New Roman"/>
              <a:cs typeface="Times New Roman"/>
              <a:sym typeface="Times New Roman"/>
            </a:endParaRPr>
          </a:p>
          <a:p>
            <a:pPr indent="0" lvl="0" marL="0" rtl="0" algn="l">
              <a:spcBef>
                <a:spcPts val="1600"/>
              </a:spcBef>
              <a:spcAft>
                <a:spcPts val="0"/>
              </a:spcAft>
              <a:buNone/>
            </a:pPr>
            <a:r>
              <a:t/>
            </a:r>
            <a:endParaRPr sz="1800">
              <a:latin typeface="Times New Roman"/>
              <a:ea typeface="Times New Roman"/>
              <a:cs typeface="Times New Roman"/>
              <a:sym typeface="Times New Roman"/>
            </a:endParaRPr>
          </a:p>
          <a:p>
            <a:pPr indent="0" lvl="0" marL="0" rtl="0" algn="l">
              <a:spcBef>
                <a:spcPts val="1600"/>
              </a:spcBef>
              <a:spcAft>
                <a:spcPts val="1600"/>
              </a:spcAft>
              <a:buNone/>
            </a:pPr>
            <a:r>
              <a:t/>
            </a:r>
            <a:endParaRPr sz="1800">
              <a:latin typeface="Times New Roman"/>
              <a:ea typeface="Times New Roman"/>
              <a:cs typeface="Times New Roman"/>
              <a:sym typeface="Times New Roman"/>
            </a:endParaRPr>
          </a:p>
        </p:txBody>
      </p:sp>
      <p:pic>
        <p:nvPicPr>
          <p:cNvPr id="111" name="Google Shape;111;p21"/>
          <p:cNvPicPr preferRelativeResize="0"/>
          <p:nvPr/>
        </p:nvPicPr>
        <p:blipFill>
          <a:blip r:embed="rId3">
            <a:alphaModFix/>
          </a:blip>
          <a:stretch>
            <a:fillRect/>
          </a:stretch>
        </p:blipFill>
        <p:spPr>
          <a:xfrm>
            <a:off x="1981200" y="2236048"/>
            <a:ext cx="5181600" cy="2511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291950" y="356850"/>
            <a:ext cx="7905600" cy="80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 sz="2800">
                <a:solidFill>
                  <a:srgbClr val="CC0000"/>
                </a:solidFill>
                <a:latin typeface="Times New Roman"/>
                <a:ea typeface="Times New Roman"/>
                <a:cs typeface="Times New Roman"/>
                <a:sym typeface="Times New Roman"/>
              </a:rPr>
              <a:t>Activation function</a:t>
            </a:r>
            <a:r>
              <a:rPr b="0" lang="en" sz="4000">
                <a:solidFill>
                  <a:srgbClr val="CC0000"/>
                </a:solidFill>
              </a:rPr>
              <a:t> </a:t>
            </a:r>
            <a:endParaRPr b="0" sz="2800">
              <a:solidFill>
                <a:srgbClr val="CC0000"/>
              </a:solidFill>
              <a:latin typeface="Times New Roman"/>
              <a:ea typeface="Times New Roman"/>
              <a:cs typeface="Times New Roman"/>
              <a:sym typeface="Times New Roman"/>
            </a:endParaRPr>
          </a:p>
        </p:txBody>
      </p:sp>
      <p:sp>
        <p:nvSpPr>
          <p:cNvPr id="117" name="Google Shape;117;p22"/>
          <p:cNvSpPr txBox="1"/>
          <p:nvPr>
            <p:ph idx="1" type="body"/>
          </p:nvPr>
        </p:nvSpPr>
        <p:spPr>
          <a:xfrm>
            <a:off x="291950" y="1312650"/>
            <a:ext cx="8440200" cy="3564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Sigmoid</a:t>
            </a:r>
            <a:endParaRPr sz="1800">
              <a:latin typeface="Times New Roman"/>
              <a:ea typeface="Times New Roman"/>
              <a:cs typeface="Times New Roman"/>
              <a:sym typeface="Times New Roman"/>
            </a:endParaRPr>
          </a:p>
          <a:p>
            <a:pPr indent="0" lvl="0" marL="0" rtl="0" algn="l">
              <a:spcBef>
                <a:spcPts val="1600"/>
              </a:spcBef>
              <a:spcAft>
                <a:spcPts val="0"/>
              </a:spcAft>
              <a:buNone/>
            </a:pPr>
            <a:r>
              <a:t/>
            </a:r>
            <a:endParaRPr sz="1800">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sz="1800">
                <a:latin typeface="Times New Roman"/>
                <a:ea typeface="Times New Roman"/>
                <a:cs typeface="Times New Roman"/>
                <a:sym typeface="Times New Roman"/>
              </a:rPr>
              <a:t>Tanh</a:t>
            </a:r>
            <a:endParaRPr sz="1800">
              <a:latin typeface="Times New Roman"/>
              <a:ea typeface="Times New Roman"/>
              <a:cs typeface="Times New Roman"/>
              <a:sym typeface="Times New Roman"/>
            </a:endParaRPr>
          </a:p>
          <a:p>
            <a:pPr indent="0" lvl="0" marL="0" rtl="0" algn="l">
              <a:spcBef>
                <a:spcPts val="1600"/>
              </a:spcBef>
              <a:spcAft>
                <a:spcPts val="0"/>
              </a:spcAft>
              <a:buNone/>
            </a:pPr>
            <a:r>
              <a:t/>
            </a:r>
            <a:endParaRPr sz="1800">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sz="1800">
                <a:latin typeface="Times New Roman"/>
                <a:ea typeface="Times New Roman"/>
                <a:cs typeface="Times New Roman"/>
                <a:sym typeface="Times New Roman"/>
              </a:rPr>
              <a:t>Rectified Linear Unit (RELU) </a:t>
            </a:r>
            <a:endParaRPr sz="1800">
              <a:latin typeface="Times New Roman"/>
              <a:ea typeface="Times New Roman"/>
              <a:cs typeface="Times New Roman"/>
              <a:sym typeface="Times New Roman"/>
            </a:endParaRPr>
          </a:p>
          <a:p>
            <a:pPr indent="0" lvl="0" marL="0" rtl="0" algn="l">
              <a:spcBef>
                <a:spcPts val="1600"/>
              </a:spcBef>
              <a:spcAft>
                <a:spcPts val="0"/>
              </a:spcAft>
              <a:buNone/>
            </a:pPr>
            <a:r>
              <a:t/>
            </a:r>
            <a:endParaRPr sz="1800">
              <a:latin typeface="Times New Roman"/>
              <a:ea typeface="Times New Roman"/>
              <a:cs typeface="Times New Roman"/>
              <a:sym typeface="Times New Roman"/>
            </a:endParaRPr>
          </a:p>
          <a:p>
            <a:pPr indent="0" lvl="0" marL="0" rtl="0" algn="l">
              <a:spcBef>
                <a:spcPts val="1600"/>
              </a:spcBef>
              <a:spcAft>
                <a:spcPts val="1600"/>
              </a:spcAft>
              <a:buNone/>
            </a:pPr>
            <a:r>
              <a:t/>
            </a:r>
            <a:endParaRPr sz="1800">
              <a:latin typeface="Times New Roman"/>
              <a:ea typeface="Times New Roman"/>
              <a:cs typeface="Times New Roman"/>
              <a:sym typeface="Times New Roman"/>
            </a:endParaRPr>
          </a:p>
        </p:txBody>
      </p:sp>
      <p:pic>
        <p:nvPicPr>
          <p:cNvPr id="118" name="Google Shape;118;p22"/>
          <p:cNvPicPr preferRelativeResize="0"/>
          <p:nvPr/>
        </p:nvPicPr>
        <p:blipFill>
          <a:blip r:embed="rId3">
            <a:alphaModFix/>
          </a:blip>
          <a:stretch>
            <a:fillRect/>
          </a:stretch>
        </p:blipFill>
        <p:spPr>
          <a:xfrm>
            <a:off x="6839748" y="422325"/>
            <a:ext cx="1892400" cy="1497825"/>
          </a:xfrm>
          <a:prstGeom prst="rect">
            <a:avLst/>
          </a:prstGeom>
          <a:noFill/>
          <a:ln>
            <a:noFill/>
          </a:ln>
        </p:spPr>
      </p:pic>
      <p:pic>
        <p:nvPicPr>
          <p:cNvPr id="119" name="Google Shape;119;p22"/>
          <p:cNvPicPr preferRelativeResize="0"/>
          <p:nvPr/>
        </p:nvPicPr>
        <p:blipFill rotWithShape="1">
          <a:blip r:embed="rId4">
            <a:alphaModFix/>
          </a:blip>
          <a:srcRect b="0" l="-3590" r="3589" t="0"/>
          <a:stretch/>
        </p:blipFill>
        <p:spPr>
          <a:xfrm>
            <a:off x="6882338" y="2006850"/>
            <a:ext cx="1807225" cy="1209300"/>
          </a:xfrm>
          <a:prstGeom prst="rect">
            <a:avLst/>
          </a:prstGeom>
          <a:noFill/>
          <a:ln>
            <a:noFill/>
          </a:ln>
        </p:spPr>
      </p:pic>
      <p:pic>
        <p:nvPicPr>
          <p:cNvPr id="120" name="Google Shape;120;p22"/>
          <p:cNvPicPr preferRelativeResize="0"/>
          <p:nvPr/>
        </p:nvPicPr>
        <p:blipFill>
          <a:blip r:embed="rId5">
            <a:alphaModFix/>
          </a:blip>
          <a:stretch>
            <a:fillRect/>
          </a:stretch>
        </p:blipFill>
        <p:spPr>
          <a:xfrm>
            <a:off x="6935013" y="3302850"/>
            <a:ext cx="1701875" cy="1313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